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BFCB"/>
    <a:srgbClr val="96C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2"/>
  </p:normalViewPr>
  <p:slideViewPr>
    <p:cSldViewPr>
      <p:cViewPr varScale="1">
        <p:scale>
          <a:sx n="132" d="100"/>
          <a:sy n="132" d="100"/>
        </p:scale>
        <p:origin x="176" y="7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E4465E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E4465E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400" y="1575866"/>
            <a:ext cx="3943350" cy="3804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31F20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E4465E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400" y="683974"/>
            <a:ext cx="7823200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E4465E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7829" y="2163622"/>
            <a:ext cx="8308340" cy="3562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31F20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image" Target="../media/image20.jpg"/><Relationship Id="rId21" Type="http://schemas.openxmlformats.org/officeDocument/2006/relationships/image" Target="../media/image21.jpg"/><Relationship Id="rId22" Type="http://schemas.openxmlformats.org/officeDocument/2006/relationships/image" Target="../media/image22.jpg"/><Relationship Id="rId23" Type="http://schemas.openxmlformats.org/officeDocument/2006/relationships/image" Target="../media/image23.jpg"/><Relationship Id="rId24" Type="http://schemas.openxmlformats.org/officeDocument/2006/relationships/image" Target="../media/image24.jpg"/><Relationship Id="rId25" Type="http://schemas.openxmlformats.org/officeDocument/2006/relationships/image" Target="../media/image25.png"/><Relationship Id="rId26" Type="http://schemas.openxmlformats.org/officeDocument/2006/relationships/image" Target="../media/image26.jpg"/><Relationship Id="rId27" Type="http://schemas.openxmlformats.org/officeDocument/2006/relationships/image" Target="../media/image27.png"/><Relationship Id="rId28" Type="http://schemas.openxmlformats.org/officeDocument/2006/relationships/image" Target="../media/image28.jp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30" Type="http://schemas.openxmlformats.org/officeDocument/2006/relationships/image" Target="../media/image30.png"/><Relationship Id="rId31" Type="http://schemas.openxmlformats.org/officeDocument/2006/relationships/image" Target="../media/image31.jpg"/><Relationship Id="rId32" Type="http://schemas.openxmlformats.org/officeDocument/2006/relationships/image" Target="../media/image32.jpg"/><Relationship Id="rId9" Type="http://schemas.openxmlformats.org/officeDocument/2006/relationships/image" Target="../media/image9.pn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8" Type="http://schemas.openxmlformats.org/officeDocument/2006/relationships/image" Target="../media/image8.jpg"/><Relationship Id="rId33" Type="http://schemas.openxmlformats.org/officeDocument/2006/relationships/image" Target="../media/image33.jpg"/><Relationship Id="rId34" Type="http://schemas.openxmlformats.org/officeDocument/2006/relationships/image" Target="../media/image34.png"/><Relationship Id="rId10" Type="http://schemas.openxmlformats.org/officeDocument/2006/relationships/image" Target="../media/image10.png"/><Relationship Id="rId11" Type="http://schemas.openxmlformats.org/officeDocument/2006/relationships/image" Target="../media/image11.jpg"/><Relationship Id="rId12" Type="http://schemas.openxmlformats.org/officeDocument/2006/relationships/image" Target="../media/image12.jpg"/><Relationship Id="rId13" Type="http://schemas.openxmlformats.org/officeDocument/2006/relationships/image" Target="../media/image13.png"/><Relationship Id="rId14" Type="http://schemas.openxmlformats.org/officeDocument/2006/relationships/image" Target="../media/image14.jpg"/><Relationship Id="rId15" Type="http://schemas.openxmlformats.org/officeDocument/2006/relationships/image" Target="../media/image15.jpg"/><Relationship Id="rId16" Type="http://schemas.openxmlformats.org/officeDocument/2006/relationships/image" Target="../media/image16.jpg"/><Relationship Id="rId17" Type="http://schemas.openxmlformats.org/officeDocument/2006/relationships/image" Target="../media/image17.jpg"/><Relationship Id="rId18" Type="http://schemas.openxmlformats.org/officeDocument/2006/relationships/image" Target="../media/image18.jpg"/><Relationship Id="rId19" Type="http://schemas.openxmlformats.org/officeDocument/2006/relationships/image" Target="../media/image19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gonier.org/" TargetMode="External"/><Relationship Id="rId4" Type="http://schemas.openxmlformats.org/officeDocument/2006/relationships/hyperlink" Target="http://www.De.siringgod.org/articles/a-brief-" TargetMode="External"/><Relationship Id="rId5" Type="http://schemas.openxmlformats.org/officeDocument/2006/relationships/hyperlink" Target="http://www.desiringgod.org/" TargetMode="External"/><Relationship Id="rId6" Type="http://schemas.openxmlformats.org/officeDocument/2006/relationships/hyperlink" Target="http://www.the-highway.com/growth_" TargetMode="External"/><Relationship Id="rId7" Type="http://schemas.openxmlformats.org/officeDocument/2006/relationships/hyperlink" Target="http://www.challies.com/articles/a-cost-of-all-" TargetMode="External"/><Relationship Id="rId8" Type="http://schemas.openxmlformats.org/officeDocument/2006/relationships/hyperlink" Target="http://www/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gty.org/resource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4" Type="http://schemas.openxmlformats.org/officeDocument/2006/relationships/hyperlink" Target="http://www.zondervan.com/niv-lifehacks-bible-imitation-leather-1?utm_source=slideshare&amp;utm_medium=readingplan&amp;utm_campaign=LifehacksBible7day" TargetMode="External"/><Relationship Id="rId5" Type="http://schemas.openxmlformats.org/officeDocument/2006/relationships/image" Target="../media/image38.jpeg"/><Relationship Id="rId6" Type="http://schemas.openxmlformats.org/officeDocument/2006/relationships/hyperlink" Target="http://www.zondervan.com/niv-lifehacks-bible-imitation-leather?utm_source=slideshare&amp;utm_medium=readingplan&amp;utm_campaign=LifehacksBible7day" TargetMode="External"/><Relationship Id="rId7" Type="http://schemas.openxmlformats.org/officeDocument/2006/relationships/image" Target="../media/image39.jpeg"/><Relationship Id="rId8" Type="http://schemas.openxmlformats.org/officeDocument/2006/relationships/hyperlink" Target="http://ads.harpercollins.com/zbibles?isbn=9780310434122&amp;retailer=amazon&amp;locale=US" TargetMode="External"/><Relationship Id="rId9" Type="http://schemas.openxmlformats.org/officeDocument/2006/relationships/hyperlink" Target="http://www.zondervan.com/niv-lifehacks-bible-hardcover?utm_source=slideshare&amp;utm_medium=readingplan&amp;utm_campaign=LifehacksBible7day" TargetMode="External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1375" y="268224"/>
            <a:ext cx="1072896" cy="1011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72767" y="0"/>
            <a:ext cx="1072895" cy="1584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72767" y="268224"/>
            <a:ext cx="1072895" cy="1011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04160" y="0"/>
            <a:ext cx="1060703" cy="1584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04160" y="268224"/>
            <a:ext cx="1060703" cy="10119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23359" y="0"/>
            <a:ext cx="1072896" cy="12801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9184" y="1426463"/>
            <a:ext cx="4779264" cy="6949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54752" y="0"/>
            <a:ext cx="1072896" cy="1584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54752" y="268224"/>
            <a:ext cx="1072896" cy="10119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42559" y="1426463"/>
            <a:ext cx="1097280" cy="69494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86144" y="268224"/>
            <a:ext cx="1060703" cy="101193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05343" y="0"/>
            <a:ext cx="1072896" cy="1584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05343" y="268224"/>
            <a:ext cx="1072896" cy="101193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73952" y="1426463"/>
            <a:ext cx="2645663" cy="69494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58111" y="2438400"/>
            <a:ext cx="573024" cy="7924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96895" y="2426207"/>
            <a:ext cx="4876800" cy="80467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6991" y="4206240"/>
            <a:ext cx="768096" cy="2560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45535" y="4108703"/>
            <a:ext cx="1389888" cy="35356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93920" y="4108703"/>
            <a:ext cx="1207008" cy="32918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90816" y="4157471"/>
            <a:ext cx="1560576" cy="32918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9184" y="4632959"/>
            <a:ext cx="8790432" cy="69494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1375" y="5474208"/>
            <a:ext cx="1072896" cy="101193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72767" y="5474208"/>
            <a:ext cx="1072895" cy="101193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72767" y="6644640"/>
            <a:ext cx="1072895" cy="19507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04160" y="5474208"/>
            <a:ext cx="1060703" cy="101193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04160" y="6644640"/>
            <a:ext cx="1060703" cy="19507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23359" y="5474208"/>
            <a:ext cx="1072896" cy="101193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54752" y="5474208"/>
            <a:ext cx="1072896" cy="101193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54752" y="6644640"/>
            <a:ext cx="1072896" cy="19507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86144" y="5474208"/>
            <a:ext cx="1060703" cy="101193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05343" y="5474208"/>
            <a:ext cx="1072896" cy="101193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705343" y="6644640"/>
            <a:ext cx="1072896" cy="195072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92095" y="2420111"/>
            <a:ext cx="0" cy="817244"/>
          </a:xfrm>
          <a:custGeom>
            <a:avLst/>
            <a:gdLst/>
            <a:ahLst/>
            <a:cxnLst/>
            <a:rect l="l" t="t" r="r" b="b"/>
            <a:pathLst>
              <a:path h="817244">
                <a:moveTo>
                  <a:pt x="0" y="816863"/>
                </a:moveTo>
                <a:lnTo>
                  <a:pt x="0" y="0"/>
                </a:lnTo>
              </a:path>
            </a:pathLst>
          </a:custGeom>
          <a:ln w="36576">
            <a:solidFill>
              <a:srgbClr val="AFB3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71927" y="2420111"/>
            <a:ext cx="0" cy="817244"/>
          </a:xfrm>
          <a:custGeom>
            <a:avLst/>
            <a:gdLst/>
            <a:ahLst/>
            <a:cxnLst/>
            <a:rect l="l" t="t" r="r" b="b"/>
            <a:pathLst>
              <a:path h="817244">
                <a:moveTo>
                  <a:pt x="0" y="816863"/>
                </a:moveTo>
                <a:lnTo>
                  <a:pt x="0" y="0"/>
                </a:lnTo>
              </a:path>
            </a:pathLst>
          </a:custGeom>
          <a:ln w="30480">
            <a:solidFill>
              <a:srgbClr val="AFAF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53568" y="24383"/>
            <a:ext cx="1054735" cy="128270"/>
          </a:xfrm>
          <a:custGeom>
            <a:avLst/>
            <a:gdLst/>
            <a:ahLst/>
            <a:cxnLst/>
            <a:rect l="l" t="t" r="r" b="b"/>
            <a:pathLst>
              <a:path w="1054735" h="128270">
                <a:moveTo>
                  <a:pt x="0" y="0"/>
                </a:moveTo>
                <a:lnTo>
                  <a:pt x="1054608" y="0"/>
                </a:lnTo>
                <a:lnTo>
                  <a:pt x="1054608" y="128016"/>
                </a:lnTo>
                <a:lnTo>
                  <a:pt x="0" y="128016"/>
                </a:lnTo>
                <a:lnTo>
                  <a:pt x="0" y="0"/>
                </a:lnTo>
                <a:close/>
              </a:path>
            </a:pathLst>
          </a:custGeom>
          <a:solidFill>
            <a:srgbClr val="64AC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86144" y="24383"/>
            <a:ext cx="1061085" cy="128270"/>
          </a:xfrm>
          <a:custGeom>
            <a:avLst/>
            <a:gdLst/>
            <a:ahLst/>
            <a:cxnLst/>
            <a:rect l="l" t="t" r="r" b="b"/>
            <a:pathLst>
              <a:path w="1061084" h="128270">
                <a:moveTo>
                  <a:pt x="0" y="0"/>
                </a:moveTo>
                <a:lnTo>
                  <a:pt x="1060703" y="0"/>
                </a:lnTo>
                <a:lnTo>
                  <a:pt x="1060703" y="128016"/>
                </a:lnTo>
                <a:lnTo>
                  <a:pt x="0" y="128016"/>
                </a:lnTo>
                <a:lnTo>
                  <a:pt x="0" y="0"/>
                </a:lnTo>
                <a:close/>
              </a:path>
            </a:pathLst>
          </a:custGeom>
          <a:solidFill>
            <a:srgbClr val="87AF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3568" y="6665976"/>
            <a:ext cx="1049020" cy="0"/>
          </a:xfrm>
          <a:custGeom>
            <a:avLst/>
            <a:gdLst/>
            <a:ahLst/>
            <a:cxnLst/>
            <a:rect l="l" t="t" r="r" b="b"/>
            <a:pathLst>
              <a:path w="1049020">
                <a:moveTo>
                  <a:pt x="0" y="0"/>
                </a:moveTo>
                <a:lnTo>
                  <a:pt x="1048512" y="0"/>
                </a:lnTo>
              </a:path>
            </a:pathLst>
          </a:custGeom>
          <a:ln w="30480">
            <a:solidFill>
              <a:srgbClr val="67AF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35552" y="6665976"/>
            <a:ext cx="1054735" cy="0"/>
          </a:xfrm>
          <a:custGeom>
            <a:avLst/>
            <a:gdLst/>
            <a:ahLst/>
            <a:cxnLst/>
            <a:rect l="l" t="t" r="r" b="b"/>
            <a:pathLst>
              <a:path w="1054735">
                <a:moveTo>
                  <a:pt x="0" y="0"/>
                </a:moveTo>
                <a:lnTo>
                  <a:pt x="1054608" y="0"/>
                </a:lnTo>
              </a:path>
            </a:pathLst>
          </a:custGeom>
          <a:ln w="24384">
            <a:solidFill>
              <a:srgbClr val="D8B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86144" y="6665976"/>
            <a:ext cx="1061085" cy="0"/>
          </a:xfrm>
          <a:custGeom>
            <a:avLst/>
            <a:gdLst/>
            <a:ahLst/>
            <a:cxnLst/>
            <a:rect l="l" t="t" r="r" b="b"/>
            <a:pathLst>
              <a:path w="1061084">
                <a:moveTo>
                  <a:pt x="0" y="0"/>
                </a:moveTo>
                <a:lnTo>
                  <a:pt x="1060703" y="0"/>
                </a:lnTo>
              </a:path>
            </a:pathLst>
          </a:custGeom>
          <a:ln w="30480">
            <a:solidFill>
              <a:srgbClr val="8CB8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243075" y="3492754"/>
            <a:ext cx="6723380" cy="379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245" dirty="0">
                <a:solidFill>
                  <a:srgbClr val="0E0F36"/>
                </a:solidFill>
                <a:latin typeface="Lucida Grande"/>
                <a:cs typeface="Lucida Grande"/>
              </a:rPr>
              <a:t>PRA</a:t>
            </a:r>
            <a:r>
              <a:rPr sz="2450" spc="-455" dirty="0">
                <a:solidFill>
                  <a:srgbClr val="0E0F36"/>
                </a:solidFill>
                <a:latin typeface="Lucida Grande"/>
                <a:cs typeface="Lucida Grande"/>
              </a:rPr>
              <a:t> </a:t>
            </a:r>
            <a:r>
              <a:rPr sz="2450" spc="155" dirty="0">
                <a:solidFill>
                  <a:srgbClr val="0E0F36"/>
                </a:solidFill>
                <a:latin typeface="Lucida Grande"/>
                <a:cs typeface="Lucida Grande"/>
              </a:rPr>
              <a:t>CT</a:t>
            </a:r>
            <a:r>
              <a:rPr sz="2450" spc="-365" dirty="0">
                <a:solidFill>
                  <a:srgbClr val="0E0F36"/>
                </a:solidFill>
                <a:latin typeface="Lucida Grande"/>
                <a:cs typeface="Lucida Grande"/>
              </a:rPr>
              <a:t> </a:t>
            </a:r>
            <a:r>
              <a:rPr sz="2450" spc="180" dirty="0">
                <a:solidFill>
                  <a:srgbClr val="0E0F36"/>
                </a:solidFill>
                <a:latin typeface="Lucida Grande"/>
                <a:cs typeface="Lucida Grande"/>
              </a:rPr>
              <a:t>ICA</a:t>
            </a:r>
            <a:r>
              <a:rPr sz="2450" spc="-434" dirty="0">
                <a:solidFill>
                  <a:srgbClr val="0E0F36"/>
                </a:solidFill>
                <a:latin typeface="Lucida Grande"/>
                <a:cs typeface="Lucida Grande"/>
              </a:rPr>
              <a:t> </a:t>
            </a:r>
            <a:r>
              <a:rPr sz="2450" spc="335" dirty="0">
                <a:solidFill>
                  <a:srgbClr val="0E0F36"/>
                </a:solidFill>
                <a:latin typeface="Lucida Grande"/>
                <a:cs typeface="Lucida Grande"/>
              </a:rPr>
              <a:t>L</a:t>
            </a:r>
            <a:r>
              <a:rPr sz="2450" spc="-30" dirty="0">
                <a:solidFill>
                  <a:srgbClr val="0E0F36"/>
                </a:solidFill>
                <a:latin typeface="Lucida Grande"/>
                <a:cs typeface="Lucida Grande"/>
              </a:rPr>
              <a:t> </a:t>
            </a:r>
            <a:r>
              <a:rPr sz="2450" spc="-5" dirty="0">
                <a:solidFill>
                  <a:srgbClr val="0E0F36"/>
                </a:solidFill>
                <a:latin typeface="Lucida Grande"/>
                <a:cs typeface="Lucida Grande"/>
              </a:rPr>
              <a:t>T</a:t>
            </a:r>
            <a:r>
              <a:rPr sz="2450" spc="-365" dirty="0">
                <a:solidFill>
                  <a:srgbClr val="0E0F36"/>
                </a:solidFill>
                <a:latin typeface="Lucida Grande"/>
                <a:cs typeface="Lucida Grande"/>
              </a:rPr>
              <a:t> </a:t>
            </a:r>
            <a:r>
              <a:rPr sz="2450" spc="434" dirty="0">
                <a:solidFill>
                  <a:srgbClr val="0E0F36"/>
                </a:solidFill>
                <a:latin typeface="Lucida Grande"/>
                <a:cs typeface="Lucida Grande"/>
              </a:rPr>
              <a:t>IPS</a:t>
            </a:r>
            <a:r>
              <a:rPr sz="2450" spc="185" dirty="0">
                <a:solidFill>
                  <a:srgbClr val="0E0F36"/>
                </a:solidFill>
                <a:latin typeface="Lucida Grande"/>
                <a:cs typeface="Lucida Grande"/>
              </a:rPr>
              <a:t> </a:t>
            </a:r>
            <a:r>
              <a:rPr sz="2450" spc="335" dirty="0">
                <a:solidFill>
                  <a:srgbClr val="0E0F36"/>
                </a:solidFill>
                <a:latin typeface="Lucida Grande"/>
                <a:cs typeface="Lucida Grande"/>
              </a:rPr>
              <a:t>FOR</a:t>
            </a:r>
            <a:r>
              <a:rPr sz="2450" spc="200" dirty="0">
                <a:solidFill>
                  <a:srgbClr val="0E0F36"/>
                </a:solidFill>
                <a:latin typeface="Lucida Grande"/>
                <a:cs typeface="Lucida Grande"/>
              </a:rPr>
              <a:t> </a:t>
            </a:r>
            <a:r>
              <a:rPr sz="2450" spc="290" dirty="0">
                <a:solidFill>
                  <a:srgbClr val="0E0F36"/>
                </a:solidFill>
                <a:latin typeface="Lucida Grande"/>
                <a:cs typeface="Lucida Grande"/>
              </a:rPr>
              <a:t>GODLY</a:t>
            </a:r>
            <a:r>
              <a:rPr sz="2450" spc="150" dirty="0">
                <a:solidFill>
                  <a:srgbClr val="0E0F36"/>
                </a:solidFill>
                <a:latin typeface="Lucida Grande"/>
                <a:cs typeface="Lucida Grande"/>
              </a:rPr>
              <a:t> </a:t>
            </a:r>
            <a:r>
              <a:rPr sz="2450" spc="250" dirty="0">
                <a:solidFill>
                  <a:srgbClr val="0E0F36"/>
                </a:solidFill>
                <a:latin typeface="Lucida Grande"/>
                <a:cs typeface="Lucida Grande"/>
              </a:rPr>
              <a:t>HABIT</a:t>
            </a:r>
            <a:r>
              <a:rPr sz="2450" spc="-505" dirty="0">
                <a:solidFill>
                  <a:srgbClr val="0E0F36"/>
                </a:solidFill>
                <a:latin typeface="Lucida Grande"/>
                <a:cs typeface="Lucida Grande"/>
              </a:rPr>
              <a:t> </a:t>
            </a:r>
            <a:r>
              <a:rPr sz="2450" spc="535" dirty="0">
                <a:solidFill>
                  <a:srgbClr val="0E0F36"/>
                </a:solidFill>
                <a:latin typeface="Lucida Grande"/>
                <a:cs typeface="Lucida Grande"/>
              </a:rPr>
              <a:t>S</a:t>
            </a:r>
            <a:endParaRPr sz="2450">
              <a:latin typeface="Lucida Grande"/>
              <a:cs typeface="Lucida Grande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307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Endnotes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4470">
              <a:lnSpc>
                <a:spcPct val="108300"/>
              </a:lnSpc>
              <a:buAutoNum type="arabicPeriod"/>
              <a:tabLst>
                <a:tab pos="122555" algn="l"/>
              </a:tabLst>
            </a:pPr>
            <a:r>
              <a:rPr spc="35" dirty="0"/>
              <a:t>John </a:t>
            </a:r>
            <a:r>
              <a:rPr spc="5" dirty="0"/>
              <a:t>MacArthur, </a:t>
            </a:r>
            <a:r>
              <a:rPr spc="-30" dirty="0"/>
              <a:t>“I </a:t>
            </a:r>
            <a:r>
              <a:rPr spc="-5" dirty="0"/>
              <a:t>feel </a:t>
            </a:r>
            <a:r>
              <a:rPr spc="30" dirty="0"/>
              <a:t>abandoned </a:t>
            </a:r>
            <a:r>
              <a:rPr spc="20" dirty="0"/>
              <a:t>in </a:t>
            </a:r>
            <a:r>
              <a:rPr spc="25" dirty="0"/>
              <a:t>my </a:t>
            </a:r>
            <a:r>
              <a:rPr spc="-10" dirty="0"/>
              <a:t>trial. </a:t>
            </a:r>
            <a:r>
              <a:rPr spc="60" dirty="0"/>
              <a:t>Why </a:t>
            </a:r>
            <a:r>
              <a:rPr spc="20" dirty="0"/>
              <a:t>does  </a:t>
            </a:r>
            <a:r>
              <a:rPr spc="65" dirty="0"/>
              <a:t>God</a:t>
            </a:r>
            <a:r>
              <a:rPr spc="-40" dirty="0"/>
              <a:t> </a:t>
            </a:r>
            <a:r>
              <a:rPr spc="15" dirty="0"/>
              <a:t>seem</a:t>
            </a:r>
            <a:r>
              <a:rPr spc="-40" dirty="0"/>
              <a:t> </a:t>
            </a:r>
            <a:r>
              <a:rPr spc="10" dirty="0"/>
              <a:t>so</a:t>
            </a:r>
            <a:r>
              <a:rPr spc="-40" dirty="0"/>
              <a:t> </a:t>
            </a:r>
            <a:r>
              <a:rPr dirty="0"/>
              <a:t>distant</a:t>
            </a:r>
            <a:r>
              <a:rPr spc="-40" dirty="0"/>
              <a:t> </a:t>
            </a:r>
            <a:r>
              <a:rPr spc="35" dirty="0"/>
              <a:t>when</a:t>
            </a:r>
            <a:r>
              <a:rPr spc="-40" dirty="0"/>
              <a:t> </a:t>
            </a:r>
            <a:r>
              <a:rPr spc="30" dirty="0"/>
              <a:t>I</a:t>
            </a:r>
            <a:r>
              <a:rPr spc="-40" dirty="0"/>
              <a:t> </a:t>
            </a:r>
            <a:r>
              <a:rPr spc="25" dirty="0"/>
              <a:t>need</a:t>
            </a:r>
            <a:r>
              <a:rPr spc="-40" dirty="0"/>
              <a:t> </a:t>
            </a:r>
            <a:r>
              <a:rPr spc="45" dirty="0"/>
              <a:t>Him</a:t>
            </a:r>
            <a:r>
              <a:rPr spc="-40" dirty="0"/>
              <a:t> </a:t>
            </a:r>
            <a:r>
              <a:rPr spc="-20" dirty="0"/>
              <a:t>most?”</a:t>
            </a:r>
            <a:r>
              <a:rPr spc="-40" dirty="0"/>
              <a:t> </a:t>
            </a:r>
            <a:r>
              <a:rPr spc="25" dirty="0"/>
              <a:t>Grace</a:t>
            </a:r>
            <a:r>
              <a:rPr spc="-40" dirty="0"/>
              <a:t> </a:t>
            </a:r>
            <a:r>
              <a:rPr spc="-15" dirty="0"/>
              <a:t>to</a:t>
            </a:r>
            <a:r>
              <a:rPr spc="-40" dirty="0"/>
              <a:t> </a:t>
            </a:r>
            <a:r>
              <a:rPr spc="-5" dirty="0"/>
              <a:t>You,  </a:t>
            </a:r>
            <a:r>
              <a:rPr spc="10" dirty="0"/>
              <a:t>accessed </a:t>
            </a:r>
            <a:r>
              <a:rPr spc="25" dirty="0"/>
              <a:t>January </a:t>
            </a:r>
            <a:r>
              <a:rPr spc="-155" dirty="0"/>
              <a:t>13, </a:t>
            </a:r>
            <a:r>
              <a:rPr spc="-105" dirty="0"/>
              <a:t>2015, </a:t>
            </a:r>
            <a:r>
              <a:rPr u="sng" spc="-20" dirty="0">
                <a:hlinkClick r:id="rId2"/>
              </a:rPr>
              <a:t>http://www.gty.org/resources/  </a:t>
            </a:r>
            <a:r>
              <a:rPr u="sng" spc="10" dirty="0"/>
              <a:t>questions/QA155/I-feel-abandoned-in-my-trial-Why-does-  </a:t>
            </a:r>
            <a:r>
              <a:rPr u="sng" spc="20" dirty="0"/>
              <a:t>God-seem-so-distant-when-I-need-Him-most</a:t>
            </a:r>
          </a:p>
          <a:p>
            <a:pPr>
              <a:lnSpc>
                <a:spcPct val="100000"/>
              </a:lnSpc>
              <a:buClr>
                <a:srgbClr val="231F20"/>
              </a:buClr>
              <a:buFont typeface="Geneva"/>
              <a:buAutoNum type="arabicPeriod"/>
            </a:pPr>
            <a:endParaRPr sz="1300">
              <a:latin typeface="Times"/>
              <a:cs typeface="Times"/>
            </a:endParaRPr>
          </a:p>
          <a:p>
            <a:pPr marL="12700" marR="139065">
              <a:lnSpc>
                <a:spcPct val="108300"/>
              </a:lnSpc>
              <a:buAutoNum type="arabicPeriod"/>
              <a:tabLst>
                <a:tab pos="154940" algn="l"/>
              </a:tabLst>
            </a:pPr>
            <a:r>
              <a:rPr spc="20" dirty="0"/>
              <a:t>R. </a:t>
            </a:r>
            <a:r>
              <a:rPr spc="5" dirty="0"/>
              <a:t>C. </a:t>
            </a:r>
            <a:r>
              <a:rPr spc="10" dirty="0"/>
              <a:t>Sproul, </a:t>
            </a:r>
            <a:r>
              <a:rPr spc="15" dirty="0"/>
              <a:t>“What </a:t>
            </a:r>
            <a:r>
              <a:rPr spc="25" dirty="0"/>
              <a:t>Does </a:t>
            </a:r>
            <a:r>
              <a:rPr spc="-10" dirty="0"/>
              <a:t>It </a:t>
            </a:r>
            <a:r>
              <a:rPr spc="30" dirty="0"/>
              <a:t>Mean </a:t>
            </a:r>
            <a:r>
              <a:rPr spc="-15" dirty="0"/>
              <a:t>to </a:t>
            </a:r>
            <a:r>
              <a:rPr spc="30" dirty="0"/>
              <a:t>Fear </a:t>
            </a:r>
            <a:r>
              <a:rPr spc="15" dirty="0"/>
              <a:t>God?” </a:t>
            </a:r>
            <a:r>
              <a:rPr spc="25" dirty="0"/>
              <a:t>Ligonier  </a:t>
            </a:r>
            <a:r>
              <a:rPr dirty="0"/>
              <a:t>Ministries, </a:t>
            </a:r>
            <a:r>
              <a:rPr spc="10" dirty="0"/>
              <a:t>accessed </a:t>
            </a:r>
            <a:r>
              <a:rPr spc="25" dirty="0"/>
              <a:t>January </a:t>
            </a:r>
            <a:r>
              <a:rPr spc="-70" dirty="0"/>
              <a:t>5, </a:t>
            </a:r>
            <a:r>
              <a:rPr spc="-105" dirty="0"/>
              <a:t>2015, </a:t>
            </a:r>
            <a:r>
              <a:rPr spc="-15" dirty="0">
                <a:hlinkClick r:id="rId3"/>
              </a:rPr>
              <a:t>http://www.ligonier.org/ </a:t>
            </a:r>
            <a:r>
              <a:rPr spc="-15" dirty="0"/>
              <a:t> </a:t>
            </a:r>
            <a:r>
              <a:rPr spc="15" dirty="0"/>
              <a:t>blog/what-does-it-mean-fear-god/.</a:t>
            </a:r>
          </a:p>
          <a:p>
            <a:pPr>
              <a:lnSpc>
                <a:spcPct val="100000"/>
              </a:lnSpc>
              <a:buClr>
                <a:srgbClr val="231F20"/>
              </a:buClr>
              <a:buFont typeface="Geneva"/>
              <a:buAutoNum type="arabicPeriod"/>
            </a:pPr>
            <a:endParaRPr sz="1300">
              <a:latin typeface="Times"/>
              <a:cs typeface="Times"/>
            </a:endParaRPr>
          </a:p>
          <a:p>
            <a:pPr marL="12700" marR="77470">
              <a:lnSpc>
                <a:spcPct val="108300"/>
              </a:lnSpc>
              <a:buAutoNum type="arabicPeriod"/>
              <a:tabLst>
                <a:tab pos="157480" algn="l"/>
              </a:tabLst>
            </a:pPr>
            <a:r>
              <a:rPr spc="35" dirty="0"/>
              <a:t>John </a:t>
            </a:r>
            <a:r>
              <a:rPr dirty="0"/>
              <a:t>Piper, </a:t>
            </a:r>
            <a:r>
              <a:rPr spc="-55" dirty="0"/>
              <a:t>“A </a:t>
            </a:r>
            <a:r>
              <a:rPr spc="15" dirty="0"/>
              <a:t>Brief </a:t>
            </a:r>
            <a:r>
              <a:rPr spc="20" dirty="0"/>
              <a:t>Theology </a:t>
            </a:r>
            <a:r>
              <a:rPr dirty="0"/>
              <a:t>of </a:t>
            </a:r>
            <a:r>
              <a:rPr spc="-15" dirty="0"/>
              <a:t>Sleep,” </a:t>
            </a:r>
            <a:r>
              <a:rPr spc="20" dirty="0"/>
              <a:t>Desiring </a:t>
            </a:r>
            <a:r>
              <a:rPr spc="30" dirty="0"/>
              <a:t>God,  </a:t>
            </a:r>
            <a:r>
              <a:rPr spc="15" dirty="0"/>
              <a:t>August </a:t>
            </a:r>
            <a:r>
              <a:rPr spc="-65" dirty="0"/>
              <a:t>3, </a:t>
            </a:r>
            <a:r>
              <a:rPr spc="-110" dirty="0"/>
              <a:t>1982, </a:t>
            </a:r>
            <a:r>
              <a:rPr u="sng" spc="-30" dirty="0">
                <a:hlinkClick r:id="rId4"/>
              </a:rPr>
              <a:t>http://www. </a:t>
            </a:r>
            <a:r>
              <a:rPr u="sng" dirty="0">
                <a:hlinkClick r:id="rId4"/>
              </a:rPr>
              <a:t>De. </a:t>
            </a:r>
            <a:r>
              <a:rPr u="sng" spc="5" dirty="0">
                <a:hlinkClick r:id="rId4"/>
              </a:rPr>
              <a:t>siringgod.org/articles/a-brief-  </a:t>
            </a:r>
            <a:r>
              <a:rPr u="sng" spc="15" dirty="0"/>
              <a:t>theology-of-sleep</a:t>
            </a:r>
          </a:p>
          <a:p>
            <a:pPr>
              <a:lnSpc>
                <a:spcPct val="100000"/>
              </a:lnSpc>
              <a:buClr>
                <a:srgbClr val="231F20"/>
              </a:buClr>
              <a:buFont typeface="Geneva"/>
              <a:buAutoNum type="arabicPeriod"/>
            </a:pPr>
            <a:endParaRPr sz="1300">
              <a:latin typeface="Times"/>
              <a:cs typeface="Times"/>
            </a:endParaRPr>
          </a:p>
          <a:p>
            <a:pPr marL="12700" marR="5080">
              <a:lnSpc>
                <a:spcPct val="108300"/>
              </a:lnSpc>
              <a:buAutoNum type="arabicPeriod"/>
              <a:tabLst>
                <a:tab pos="164465" algn="l"/>
              </a:tabLst>
            </a:pPr>
            <a:r>
              <a:rPr spc="25" dirty="0"/>
              <a:t>Jason</a:t>
            </a:r>
            <a:r>
              <a:rPr spc="-35" dirty="0"/>
              <a:t> </a:t>
            </a:r>
            <a:r>
              <a:rPr spc="15" dirty="0"/>
              <a:t>McMartin,</a:t>
            </a:r>
            <a:r>
              <a:rPr spc="-35" dirty="0"/>
              <a:t> </a:t>
            </a:r>
            <a:r>
              <a:rPr spc="-10" dirty="0"/>
              <a:t>“Sleep,</a:t>
            </a:r>
            <a:r>
              <a:rPr spc="-35" dirty="0"/>
              <a:t> </a:t>
            </a:r>
            <a:r>
              <a:rPr spc="-5" dirty="0"/>
              <a:t>Sloth,</a:t>
            </a:r>
            <a:r>
              <a:rPr spc="-35" dirty="0"/>
              <a:t> </a:t>
            </a:r>
            <a:r>
              <a:rPr spc="35" dirty="0"/>
              <a:t>and</a:t>
            </a:r>
            <a:r>
              <a:rPr spc="-35" dirty="0"/>
              <a:t> </a:t>
            </a:r>
            <a:r>
              <a:rPr spc="-5" dirty="0"/>
              <a:t>Sanctification,”</a:t>
            </a:r>
            <a:r>
              <a:rPr spc="-35" dirty="0"/>
              <a:t> </a:t>
            </a:r>
            <a:r>
              <a:rPr spc="25" dirty="0"/>
              <a:t>Journal</a:t>
            </a:r>
            <a:r>
              <a:rPr spc="-35" dirty="0"/>
              <a:t> </a:t>
            </a:r>
            <a:r>
              <a:rPr dirty="0"/>
              <a:t>of  </a:t>
            </a:r>
            <a:r>
              <a:rPr spc="15" dirty="0"/>
              <a:t>Spiritual </a:t>
            </a:r>
            <a:r>
              <a:rPr spc="25" dirty="0"/>
              <a:t>Formation </a:t>
            </a:r>
            <a:r>
              <a:rPr spc="-35" dirty="0"/>
              <a:t>&amp; </a:t>
            </a:r>
            <a:r>
              <a:rPr spc="25" dirty="0"/>
              <a:t>Soul Care </a:t>
            </a:r>
            <a:r>
              <a:rPr spc="-50" dirty="0"/>
              <a:t>6, </a:t>
            </a:r>
            <a:r>
              <a:rPr spc="-10" dirty="0"/>
              <a:t>no. </a:t>
            </a:r>
            <a:r>
              <a:rPr spc="-80" dirty="0"/>
              <a:t>2 </a:t>
            </a:r>
            <a:r>
              <a:rPr spc="-70" dirty="0"/>
              <a:t>(2014): 255 </a:t>
            </a:r>
            <a:r>
              <a:rPr spc="10" dirty="0"/>
              <a:t>–</a:t>
            </a:r>
            <a:r>
              <a:rPr spc="-155" dirty="0"/>
              <a:t> </a:t>
            </a:r>
            <a:r>
              <a:rPr spc="-85" dirty="0"/>
              <a:t>72.</a:t>
            </a:r>
          </a:p>
          <a:p>
            <a:pPr>
              <a:lnSpc>
                <a:spcPct val="100000"/>
              </a:lnSpc>
              <a:buClr>
                <a:srgbClr val="231F20"/>
              </a:buClr>
              <a:buFont typeface="Geneva"/>
              <a:buAutoNum type="arabicPeriod"/>
            </a:pPr>
            <a:endParaRPr sz="1300">
              <a:latin typeface="Times"/>
              <a:cs typeface="Times"/>
            </a:endParaRPr>
          </a:p>
          <a:p>
            <a:pPr marL="12700" marR="440690">
              <a:lnSpc>
                <a:spcPct val="108300"/>
              </a:lnSpc>
              <a:buAutoNum type="arabicPeriod"/>
              <a:tabLst>
                <a:tab pos="156845" algn="l"/>
              </a:tabLst>
            </a:pPr>
            <a:r>
              <a:rPr spc="35" dirty="0"/>
              <a:t>John</a:t>
            </a:r>
            <a:r>
              <a:rPr spc="-40" dirty="0"/>
              <a:t> </a:t>
            </a:r>
            <a:r>
              <a:rPr spc="10" dirty="0"/>
              <a:t>Ortberg,</a:t>
            </a:r>
            <a:r>
              <a:rPr spc="-40" dirty="0"/>
              <a:t> </a:t>
            </a:r>
            <a:r>
              <a:rPr spc="5" dirty="0"/>
              <a:t>The</a:t>
            </a:r>
            <a:r>
              <a:rPr spc="-40" dirty="0"/>
              <a:t> </a:t>
            </a:r>
            <a:r>
              <a:rPr spc="5" dirty="0"/>
              <a:t>Life</a:t>
            </a:r>
            <a:r>
              <a:rPr spc="-40" dirty="0"/>
              <a:t> </a:t>
            </a:r>
            <a:r>
              <a:rPr spc="-5" dirty="0"/>
              <a:t>You’ve</a:t>
            </a:r>
            <a:r>
              <a:rPr spc="-40" dirty="0"/>
              <a:t> </a:t>
            </a:r>
            <a:r>
              <a:rPr spc="20" dirty="0"/>
              <a:t>Always</a:t>
            </a:r>
            <a:r>
              <a:rPr spc="-40" dirty="0"/>
              <a:t> </a:t>
            </a:r>
            <a:r>
              <a:rPr spc="20" dirty="0"/>
              <a:t>Wanted</a:t>
            </a:r>
            <a:r>
              <a:rPr spc="-40" dirty="0"/>
              <a:t> </a:t>
            </a:r>
            <a:r>
              <a:rPr spc="25" dirty="0"/>
              <a:t>(Grand  Rapids, </a:t>
            </a:r>
            <a:r>
              <a:rPr spc="15" dirty="0"/>
              <a:t>MI: </a:t>
            </a:r>
            <a:r>
              <a:rPr spc="20" dirty="0"/>
              <a:t>Zondervan,</a:t>
            </a:r>
            <a:r>
              <a:rPr spc="-210" dirty="0"/>
              <a:t> </a:t>
            </a:r>
            <a:r>
              <a:rPr spc="-90" dirty="0"/>
              <a:t>2013).</a:t>
            </a:r>
          </a:p>
          <a:p>
            <a:pPr>
              <a:lnSpc>
                <a:spcPct val="100000"/>
              </a:lnSpc>
              <a:buClr>
                <a:srgbClr val="231F20"/>
              </a:buClr>
              <a:buFont typeface="Geneva"/>
              <a:buAutoNum type="arabicPeriod"/>
            </a:pPr>
            <a:endParaRPr sz="1300">
              <a:latin typeface="Times"/>
              <a:cs typeface="Times"/>
            </a:endParaRPr>
          </a:p>
          <a:p>
            <a:pPr marL="12700" marR="182880">
              <a:lnSpc>
                <a:spcPct val="108300"/>
              </a:lnSpc>
              <a:buAutoNum type="arabicPeriod"/>
              <a:tabLst>
                <a:tab pos="161925" algn="l"/>
              </a:tabLst>
            </a:pPr>
            <a:r>
              <a:rPr spc="-15" dirty="0"/>
              <a:t>Steve </a:t>
            </a:r>
            <a:r>
              <a:rPr dirty="0"/>
              <a:t>Fuller, </a:t>
            </a:r>
            <a:r>
              <a:rPr spc="25" dirty="0"/>
              <a:t>“When </a:t>
            </a:r>
            <a:r>
              <a:rPr spc="15" dirty="0"/>
              <a:t>You </a:t>
            </a:r>
            <a:r>
              <a:rPr spc="5" dirty="0"/>
              <a:t>Don’t </a:t>
            </a:r>
            <a:r>
              <a:rPr spc="25" dirty="0"/>
              <a:t>Feel </a:t>
            </a:r>
            <a:r>
              <a:rPr spc="10" dirty="0"/>
              <a:t>Like Worshiping,”  </a:t>
            </a:r>
            <a:r>
              <a:rPr spc="20" dirty="0"/>
              <a:t>Desiring </a:t>
            </a:r>
            <a:r>
              <a:rPr spc="30" dirty="0"/>
              <a:t>God, </a:t>
            </a:r>
            <a:r>
              <a:rPr spc="15" dirty="0"/>
              <a:t>August </a:t>
            </a:r>
            <a:r>
              <a:rPr spc="-65" dirty="0"/>
              <a:t>24, </a:t>
            </a:r>
            <a:r>
              <a:rPr spc="-90" dirty="0"/>
              <a:t>2014, </a:t>
            </a:r>
            <a:r>
              <a:rPr u="sng" spc="-5" dirty="0">
                <a:hlinkClick r:id="rId5"/>
              </a:rPr>
              <a:t>http://www.desiringgod.org/  </a:t>
            </a:r>
            <a:r>
              <a:rPr u="sng" spc="15" dirty="0"/>
              <a:t>articles/when-you-don-t-feel-like-worshiping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65664" y="1575866"/>
            <a:ext cx="3442970" cy="5022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300"/>
              </a:lnSpc>
            </a:pPr>
            <a:r>
              <a:rPr sz="1000" spc="-130" dirty="0">
                <a:solidFill>
                  <a:srgbClr val="231F20"/>
                </a:solidFill>
                <a:latin typeface="Geneva"/>
                <a:cs typeface="Geneva"/>
              </a:rPr>
              <a:t>7.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Archibald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Alexander,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“Growth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Grace,”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accessed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August </a:t>
            </a:r>
            <a:r>
              <a:rPr sz="1000" spc="-145" dirty="0">
                <a:solidFill>
                  <a:srgbClr val="231F20"/>
                </a:solidFill>
                <a:latin typeface="Geneva"/>
                <a:cs typeface="Geneva"/>
              </a:rPr>
              <a:t>16, </a:t>
            </a:r>
            <a:r>
              <a:rPr sz="1000" spc="-90" dirty="0">
                <a:solidFill>
                  <a:srgbClr val="231F20"/>
                </a:solidFill>
                <a:latin typeface="Geneva"/>
                <a:cs typeface="Geneva"/>
              </a:rPr>
              <a:t>2014, </a:t>
            </a:r>
            <a:r>
              <a:rPr sz="1000" u="sng" spc="-10" dirty="0">
                <a:solidFill>
                  <a:srgbClr val="231F20"/>
                </a:solidFill>
                <a:latin typeface="Geneva"/>
                <a:cs typeface="Geneva"/>
                <a:hlinkClick r:id="rId6"/>
              </a:rPr>
              <a:t>http://www.the-highway.com/growth_  </a:t>
            </a:r>
            <a:r>
              <a:rPr sz="1000" u="sng" dirty="0">
                <a:solidFill>
                  <a:srgbClr val="231F20"/>
                </a:solidFill>
                <a:latin typeface="Geneva"/>
                <a:cs typeface="Geneva"/>
              </a:rPr>
              <a:t>Alexander.html.lrrtr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65664" y="2248915"/>
            <a:ext cx="457834" cy="159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solidFill>
                  <a:srgbClr val="231F20"/>
                </a:solidFill>
                <a:latin typeface="Geneva"/>
                <a:cs typeface="Geneva"/>
              </a:rPr>
              <a:t>8.</a:t>
            </a:r>
            <a:r>
              <a:rPr sz="1000" spc="-12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IBID.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65664" y="2566466"/>
            <a:ext cx="3850640" cy="1823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705">
              <a:lnSpc>
                <a:spcPct val="108300"/>
              </a:lnSpc>
              <a:buAutoNum type="arabicPeriod" startAt="9"/>
              <a:tabLst>
                <a:tab pos="160655" algn="l"/>
              </a:tabLst>
            </a:pP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Tim Challies, </a:t>
            </a:r>
            <a:r>
              <a:rPr sz="1000" spc="-60" dirty="0">
                <a:solidFill>
                  <a:srgbClr val="231F20"/>
                </a:solidFill>
                <a:latin typeface="Geneva"/>
                <a:cs typeface="Geneva"/>
              </a:rPr>
              <a:t>“A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Cost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All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This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Preaching?”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Challies.com,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April </a:t>
            </a:r>
            <a:r>
              <a:rPr sz="1000" spc="-165" dirty="0">
                <a:solidFill>
                  <a:srgbClr val="231F20"/>
                </a:solidFill>
                <a:latin typeface="Geneva"/>
                <a:cs typeface="Geneva"/>
              </a:rPr>
              <a:t>21, </a:t>
            </a:r>
            <a:r>
              <a:rPr sz="1000" spc="-90" dirty="0">
                <a:solidFill>
                  <a:srgbClr val="231F20"/>
                </a:solidFill>
                <a:latin typeface="Geneva"/>
                <a:cs typeface="Geneva"/>
              </a:rPr>
              <a:t>2014, </a:t>
            </a:r>
            <a:r>
              <a:rPr sz="1000" u="sng" spc="-30" dirty="0">
                <a:solidFill>
                  <a:srgbClr val="231F20"/>
                </a:solidFill>
                <a:latin typeface="Geneva"/>
                <a:cs typeface="Geneva"/>
                <a:hlinkClick r:id="rId7"/>
              </a:rPr>
              <a:t>http://www. </a:t>
            </a:r>
            <a:r>
              <a:rPr sz="1000" u="sng" dirty="0">
                <a:solidFill>
                  <a:srgbClr val="231F20"/>
                </a:solidFill>
                <a:latin typeface="Geneva"/>
                <a:cs typeface="Geneva"/>
                <a:hlinkClick r:id="rId7"/>
              </a:rPr>
              <a:t>challies.com/articles/a-cost-of-all-  </a:t>
            </a:r>
            <a:r>
              <a:rPr sz="1000" u="sng" spc="15" dirty="0">
                <a:solidFill>
                  <a:srgbClr val="231F20"/>
                </a:solidFill>
                <a:latin typeface="Geneva"/>
                <a:cs typeface="Geneva"/>
              </a:rPr>
              <a:t>this-preaching</a:t>
            </a:r>
            <a:endParaRPr sz="1000">
              <a:latin typeface="Geneva"/>
              <a:cs typeface="Geneva"/>
            </a:endParaRPr>
          </a:p>
          <a:p>
            <a:pPr>
              <a:lnSpc>
                <a:spcPct val="100000"/>
              </a:lnSpc>
              <a:buClr>
                <a:srgbClr val="231F20"/>
              </a:buClr>
              <a:buFont typeface="Geneva"/>
              <a:buAutoNum type="arabicPeriod" startAt="9"/>
            </a:pPr>
            <a:endParaRPr sz="1300">
              <a:latin typeface="Times"/>
              <a:cs typeface="Times"/>
            </a:endParaRPr>
          </a:p>
          <a:p>
            <a:pPr marL="12700" marR="104139">
              <a:lnSpc>
                <a:spcPct val="108300"/>
              </a:lnSpc>
              <a:buAutoNum type="arabicPeriod" startAt="9"/>
              <a:tabLst>
                <a:tab pos="210185" algn="l"/>
              </a:tabLst>
            </a:pP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Art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Markman,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“Say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loud: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I’m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creating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distinctive 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memory,”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Psychology 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Today,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May </a:t>
            </a:r>
            <a:r>
              <a:rPr sz="1000" spc="-250" dirty="0">
                <a:solidFill>
                  <a:srgbClr val="231F20"/>
                </a:solidFill>
                <a:latin typeface="Geneva"/>
                <a:cs typeface="Geneva"/>
              </a:rPr>
              <a:t>11, </a:t>
            </a:r>
            <a:r>
              <a:rPr sz="1000" spc="-85" dirty="0">
                <a:solidFill>
                  <a:srgbClr val="231F20"/>
                </a:solidFill>
                <a:latin typeface="Geneva"/>
                <a:cs typeface="Geneva"/>
              </a:rPr>
              <a:t>2010, </a:t>
            </a:r>
            <a:r>
              <a:rPr sz="1000" u="sng" spc="-30" dirty="0">
                <a:solidFill>
                  <a:srgbClr val="231F20"/>
                </a:solidFill>
                <a:latin typeface="Geneva"/>
                <a:cs typeface="Geneva"/>
                <a:hlinkClick r:id="rId8"/>
              </a:rPr>
              <a:t>http://www.  </a:t>
            </a:r>
            <a:r>
              <a:rPr sz="1000" u="sng" spc="-5" dirty="0">
                <a:solidFill>
                  <a:srgbClr val="231F20"/>
                </a:solidFill>
                <a:latin typeface="Geneva"/>
                <a:cs typeface="Geneva"/>
              </a:rPr>
              <a:t>psychologytoday.com/blog/ulterior-motives/201005/say-it-  </a:t>
            </a:r>
            <a:r>
              <a:rPr sz="1000" u="sng" spc="15" dirty="0">
                <a:solidFill>
                  <a:srgbClr val="231F20"/>
                </a:solidFill>
                <a:latin typeface="Geneva"/>
                <a:cs typeface="Geneva"/>
              </a:rPr>
              <a:t>loud-i-m-creating-distinctive-memory</a:t>
            </a:r>
            <a:endParaRPr sz="1000">
              <a:latin typeface="Geneva"/>
              <a:cs typeface="Geneva"/>
            </a:endParaRPr>
          </a:p>
          <a:p>
            <a:pPr>
              <a:lnSpc>
                <a:spcPct val="100000"/>
              </a:lnSpc>
              <a:buClr>
                <a:srgbClr val="231F20"/>
              </a:buClr>
              <a:buFont typeface="Geneva"/>
              <a:buAutoNum type="arabicPeriod" startAt="9"/>
            </a:pPr>
            <a:endParaRPr sz="1300">
              <a:latin typeface="Times"/>
              <a:cs typeface="Times"/>
            </a:endParaRPr>
          </a:p>
          <a:p>
            <a:pPr marL="12700" marR="5080">
              <a:lnSpc>
                <a:spcPct val="108300"/>
              </a:lnSpc>
              <a:buAutoNum type="arabicPeriod" startAt="9"/>
              <a:tabLst>
                <a:tab pos="165100" algn="l"/>
              </a:tabLst>
            </a:pP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Mike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Cosper,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Rhythms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Grace: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Geneva"/>
                <a:cs typeface="Geneva"/>
              </a:rPr>
              <a:t>How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Church’s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Worship  </a:t>
            </a:r>
            <a:r>
              <a:rPr sz="1000" spc="-25" dirty="0">
                <a:solidFill>
                  <a:srgbClr val="231F20"/>
                </a:solidFill>
                <a:latin typeface="Geneva"/>
                <a:cs typeface="Geneva"/>
              </a:rPr>
              <a:t>Tells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Story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Gospel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(Wheaton,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IL: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Crossway,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Geneva"/>
                <a:cs typeface="Geneva"/>
              </a:rPr>
              <a:t>2013).</a:t>
            </a:r>
            <a:endParaRPr sz="1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379" y="457200"/>
            <a:ext cx="7823200" cy="1477328"/>
          </a:xfrm>
        </p:spPr>
        <p:txBody>
          <a:bodyPr/>
          <a:lstStyle/>
          <a:p>
            <a:pPr algn="ctr"/>
            <a:r>
              <a:rPr lang="en-US" sz="3200" dirty="0" smtClean="0"/>
              <a:t>Take 20% Off Your Purchase of the NIV </a:t>
            </a:r>
            <a:r>
              <a:rPr lang="en-US" sz="3200" dirty="0" err="1" smtClean="0"/>
              <a:t>Lifehacks</a:t>
            </a:r>
            <a:r>
              <a:rPr lang="en-US" sz="3200" dirty="0" smtClean="0"/>
              <a:t> Bible when you use </a:t>
            </a:r>
            <a:br>
              <a:rPr lang="en-US" sz="3200" dirty="0" smtClean="0"/>
            </a:br>
            <a:r>
              <a:rPr lang="en-US" sz="3200" u="sng" dirty="0" smtClean="0"/>
              <a:t>Coupon Code: READ20</a:t>
            </a:r>
            <a:endParaRPr lang="en-US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088903" y="6096000"/>
            <a:ext cx="4950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www.Zondervan.com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*Coupon Code valid on print products only*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153" y="2398052"/>
            <a:ext cx="1428666" cy="2133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34" y="2398052"/>
            <a:ext cx="2133600" cy="2158467"/>
          </a:xfrm>
          <a:prstGeom prst="rect">
            <a:avLst/>
          </a:prstGeom>
        </p:spPr>
      </p:pic>
      <p:pic>
        <p:nvPicPr>
          <p:cNvPr id="13" name="Picture 12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499" y="2398052"/>
            <a:ext cx="1646018" cy="1939252"/>
          </a:xfrm>
          <a:prstGeom prst="rect">
            <a:avLst/>
          </a:prstGeom>
        </p:spPr>
      </p:pic>
      <p:pic>
        <p:nvPicPr>
          <p:cNvPr id="14" name="Picture 13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382" y="2333645"/>
            <a:ext cx="1921764" cy="228072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73314" y="4545265"/>
            <a:ext cx="1215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Hardcover:</a:t>
            </a:r>
          </a:p>
          <a:p>
            <a:pPr algn="ctr"/>
            <a:r>
              <a:rPr lang="en-US" dirty="0" smtClean="0"/>
              <a:t>$34.99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35836" y="4556519"/>
            <a:ext cx="1167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Turquoise:</a:t>
            </a:r>
          </a:p>
          <a:p>
            <a:pPr algn="ctr"/>
            <a:r>
              <a:rPr lang="en-US" dirty="0" smtClean="0"/>
              <a:t>$49.99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37338" y="4545266"/>
            <a:ext cx="1061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Charcoal:</a:t>
            </a:r>
          </a:p>
          <a:p>
            <a:pPr algn="ctr"/>
            <a:r>
              <a:rPr lang="en-US" dirty="0" smtClean="0"/>
              <a:t>$49.99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62750" y="4531652"/>
            <a:ext cx="827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eBook:</a:t>
            </a:r>
          </a:p>
          <a:p>
            <a:pPr algn="ctr"/>
            <a:r>
              <a:rPr lang="en-US" dirty="0" smtClean="0"/>
              <a:t>$12.99</a:t>
            </a:r>
            <a:endParaRPr lang="en-US" dirty="0"/>
          </a:p>
        </p:txBody>
      </p:sp>
      <p:pic>
        <p:nvPicPr>
          <p:cNvPr id="19" name="Picture 18">
            <a:hlinkClick r:id="rId8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152" y="2398052"/>
            <a:ext cx="1428666" cy="2133600"/>
          </a:xfrm>
          <a:prstGeom prst="rect">
            <a:avLst/>
          </a:prstGeom>
        </p:spPr>
      </p:pic>
      <p:pic>
        <p:nvPicPr>
          <p:cNvPr id="20" name="Picture 19">
            <a:hlinkClick r:id="rId8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152" y="2411665"/>
            <a:ext cx="1428666" cy="2133600"/>
          </a:xfrm>
          <a:prstGeom prst="rect">
            <a:avLst/>
          </a:prstGeom>
        </p:spPr>
      </p:pic>
      <p:pic>
        <p:nvPicPr>
          <p:cNvPr id="21" name="Picture 20">
            <a:hlinkClick r:id="rId9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02" y="2398052"/>
            <a:ext cx="2133600" cy="215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22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57200"/>
            <a:ext cx="7823200" cy="553998"/>
          </a:xfrm>
        </p:spPr>
        <p:txBody>
          <a:bodyPr/>
          <a:lstStyle/>
          <a:p>
            <a:r>
              <a:rPr lang="en-US" sz="3600" dirty="0" smtClean="0"/>
              <a:t>Other Devotionals You May Enjoy: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60400" y="1575866"/>
            <a:ext cx="7493000" cy="3108543"/>
          </a:xfrm>
        </p:spPr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sz="2400" b="1" dirty="0" smtClean="0">
                <a:solidFill>
                  <a:srgbClr val="71BFCB"/>
                </a:solidFill>
              </a:rPr>
              <a:t>NIV </a:t>
            </a:r>
            <a:r>
              <a:rPr lang="en-US" sz="2400" b="1" dirty="0" err="1" smtClean="0">
                <a:solidFill>
                  <a:srgbClr val="71BFCB"/>
                </a:solidFill>
              </a:rPr>
              <a:t>LifeConnect</a:t>
            </a:r>
            <a:r>
              <a:rPr lang="en-US" sz="2400" b="1" dirty="0" smtClean="0">
                <a:solidFill>
                  <a:srgbClr val="71BFCB"/>
                </a:solidFill>
              </a:rPr>
              <a:t> Study Bible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2400" b="1" dirty="0" smtClean="0">
                <a:solidFill>
                  <a:srgbClr val="71BFCB"/>
                </a:solidFill>
              </a:rPr>
              <a:t>NIV Beautiful Word Bible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2400" b="1" dirty="0" smtClean="0">
                <a:solidFill>
                  <a:srgbClr val="71BFCB"/>
                </a:solidFill>
              </a:rPr>
              <a:t>Real-Life Devotional for Women</a:t>
            </a:r>
          </a:p>
          <a:p>
            <a:pPr marL="171450" indent="-171450">
              <a:buFont typeface="Arial" charset="0"/>
              <a:buChar char="•"/>
            </a:pPr>
            <a:r>
              <a:rPr lang="en-US" sz="2400" b="1" dirty="0" smtClean="0">
                <a:solidFill>
                  <a:srgbClr val="71BFCB"/>
                </a:solidFill>
              </a:rPr>
              <a:t>God’s Justice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2400" b="1" dirty="0" smtClean="0">
                <a:solidFill>
                  <a:srgbClr val="71BFCB"/>
                </a:solidFill>
              </a:rPr>
              <a:t>Forgiveness: 7 Truths that Will Free You</a:t>
            </a:r>
          </a:p>
          <a:p>
            <a:pPr marL="171450" indent="-171450">
              <a:buFont typeface="Arial" charset="0"/>
              <a:buChar char="•"/>
            </a:pPr>
            <a:r>
              <a:rPr lang="en-US" sz="2400" b="1" dirty="0" smtClean="0">
                <a:solidFill>
                  <a:srgbClr val="71BFCB"/>
                </a:solidFill>
              </a:rPr>
              <a:t>Recovery Insights from Bible Personalities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2400" b="1" dirty="0" smtClean="0">
                <a:solidFill>
                  <a:srgbClr val="71BFCB"/>
                </a:solidFill>
              </a:rPr>
              <a:t>Healthy Insights for a God-Centered Marriage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2400" b="1" dirty="0" smtClean="0">
                <a:solidFill>
                  <a:srgbClr val="71BFCB"/>
                </a:solidFill>
              </a:rPr>
              <a:t>Parenting with Grace</a:t>
            </a:r>
          </a:p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9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64" y="1095616"/>
            <a:ext cx="3794760" cy="40272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6516" y="457200"/>
            <a:ext cx="87630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425" dirty="0">
                <a:solidFill>
                  <a:srgbClr val="F15C4E"/>
                </a:solidFill>
              </a:rPr>
              <a:t>LIFEHACKS: </a:t>
            </a:r>
            <a:r>
              <a:rPr sz="2000" b="0" dirty="0">
                <a:solidFill>
                  <a:srgbClr val="F15C4E"/>
                </a:solidFill>
                <a:latin typeface="Geneva"/>
                <a:cs typeface="Geneva"/>
              </a:rPr>
              <a:t>PRACTICAL  TIPS FOR  GODLY  HABITS  7-DAY PLAN</a:t>
            </a:r>
            <a:endParaRPr sz="2000" dirty="0">
              <a:latin typeface="Geneva"/>
              <a:cs typeface="Gene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340" y="913841"/>
            <a:ext cx="5255260" cy="4973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6700"/>
              </a:lnSpc>
            </a:pP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Get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tips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advice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incorporating valuable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spiritual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disciplines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into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your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life! 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Each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day’s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reading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offers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scriptural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wisdom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common-sense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ideas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on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topics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such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prayer,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wisdom, 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rest,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worship,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faithfulness,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character</a:t>
            </a:r>
            <a:r>
              <a:rPr sz="1000" spc="-19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formation.</a:t>
            </a:r>
            <a:endParaRPr sz="1000" dirty="0">
              <a:latin typeface="Geneva"/>
              <a:cs typeface="Geneva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Articles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were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selected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Geneva"/>
                <a:cs typeface="Geneva"/>
              </a:rPr>
              <a:t>365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articles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i="1" spc="60" dirty="0">
                <a:solidFill>
                  <a:srgbClr val="231F20"/>
                </a:solidFill>
                <a:latin typeface="Helvetica Neue"/>
                <a:cs typeface="Helvetica Neue"/>
              </a:rPr>
              <a:t>NIV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40" dirty="0">
                <a:solidFill>
                  <a:srgbClr val="231F20"/>
                </a:solidFill>
                <a:latin typeface="Helvetica Neue"/>
                <a:cs typeface="Helvetica Neue"/>
              </a:rPr>
              <a:t>Lifehacks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 Bible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.</a:t>
            </a:r>
            <a:endParaRPr sz="1000" dirty="0">
              <a:latin typeface="Geneva"/>
              <a:cs typeface="Geneva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"/>
              <a:cs typeface="Times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"/>
              <a:cs typeface="Times"/>
            </a:endParaRPr>
          </a:p>
          <a:p>
            <a:pPr marL="12700" marR="614045" indent="-635">
              <a:lnSpc>
                <a:spcPct val="101499"/>
              </a:lnSpc>
              <a:spcBef>
                <a:spcPts val="530"/>
              </a:spcBef>
            </a:pPr>
            <a:r>
              <a:rPr sz="1250" b="1" dirty="0">
                <a:solidFill>
                  <a:srgbClr val="E4465E"/>
                </a:solidFill>
                <a:latin typeface="Helvetica"/>
                <a:cs typeface="Helvetica"/>
              </a:rPr>
              <a:t>DAY 1: </a:t>
            </a:r>
            <a:r>
              <a:rPr sz="1100" spc="40" dirty="0">
                <a:solidFill>
                  <a:srgbClr val="231F20"/>
                </a:solidFill>
                <a:latin typeface="Geneva"/>
                <a:cs typeface="Geneva"/>
              </a:rPr>
              <a:t>What</a:t>
            </a:r>
            <a:r>
              <a:rPr sz="11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1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40" dirty="0">
                <a:solidFill>
                  <a:srgbClr val="231F20"/>
                </a:solidFill>
                <a:latin typeface="Geneva"/>
                <a:cs typeface="Geneva"/>
              </a:rPr>
              <a:t>Remember</a:t>
            </a:r>
            <a:r>
              <a:rPr sz="11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Geneva"/>
                <a:cs typeface="Geneva"/>
              </a:rPr>
              <a:t>When</a:t>
            </a:r>
            <a:r>
              <a:rPr sz="11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Geneva"/>
                <a:cs typeface="Geneva"/>
              </a:rPr>
              <a:t>You</a:t>
            </a:r>
            <a:r>
              <a:rPr sz="11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Geneva"/>
                <a:cs typeface="Geneva"/>
              </a:rPr>
              <a:t>Feel</a:t>
            </a:r>
            <a:r>
              <a:rPr sz="11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70" dirty="0">
                <a:solidFill>
                  <a:srgbClr val="231F20"/>
                </a:solidFill>
                <a:latin typeface="Geneva"/>
                <a:cs typeface="Geneva"/>
              </a:rPr>
              <a:t>God</a:t>
            </a:r>
            <a:r>
              <a:rPr sz="11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1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Geneva"/>
                <a:cs typeface="Geneva"/>
              </a:rPr>
              <a:t>Not</a:t>
            </a:r>
            <a:r>
              <a:rPr sz="11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neva"/>
                <a:cs typeface="Geneva"/>
              </a:rPr>
              <a:t>Listening  </a:t>
            </a:r>
            <a:r>
              <a:rPr sz="1100" spc="5" dirty="0">
                <a:solidFill>
                  <a:srgbClr val="231F20"/>
                </a:solidFill>
                <a:latin typeface="Geneva"/>
                <a:cs typeface="Geneva"/>
              </a:rPr>
              <a:t>Habit:</a:t>
            </a:r>
            <a:r>
              <a:rPr sz="1100" spc="-11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neva"/>
                <a:cs typeface="Geneva"/>
              </a:rPr>
              <a:t>Prayer</a:t>
            </a:r>
            <a:endParaRPr sz="1100" dirty="0">
              <a:latin typeface="Geneva"/>
              <a:cs typeface="Geneva"/>
            </a:endParaRPr>
          </a:p>
          <a:p>
            <a:pPr>
              <a:lnSpc>
                <a:spcPct val="100000"/>
              </a:lnSpc>
            </a:pPr>
            <a:endParaRPr sz="1250" dirty="0">
              <a:latin typeface="Times"/>
              <a:cs typeface="Times"/>
            </a:endParaRPr>
          </a:p>
          <a:p>
            <a:pPr marL="12700" marR="2903855" indent="-635">
              <a:lnSpc>
                <a:spcPct val="101499"/>
              </a:lnSpc>
            </a:pPr>
            <a:r>
              <a:rPr sz="1250" b="1" dirty="0">
                <a:solidFill>
                  <a:srgbClr val="E4465E"/>
                </a:solidFill>
                <a:latin typeface="Helvetica"/>
                <a:cs typeface="Helvetica"/>
              </a:rPr>
              <a:t>DAY 2: </a:t>
            </a:r>
            <a:r>
              <a:rPr sz="1100" spc="-5" dirty="0">
                <a:solidFill>
                  <a:srgbClr val="231F20"/>
                </a:solidFill>
                <a:latin typeface="Geneva"/>
                <a:cs typeface="Geneva"/>
              </a:rPr>
              <a:t>4 </a:t>
            </a:r>
            <a:r>
              <a:rPr sz="1100" spc="15" dirty="0">
                <a:solidFill>
                  <a:srgbClr val="231F20"/>
                </a:solidFill>
                <a:latin typeface="Geneva"/>
                <a:cs typeface="Geneva"/>
              </a:rPr>
              <a:t>Ways </a:t>
            </a:r>
            <a:r>
              <a:rPr sz="1100" spc="-20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100" spc="25" dirty="0" smtClean="0">
                <a:solidFill>
                  <a:srgbClr val="231F20"/>
                </a:solidFill>
                <a:latin typeface="Geneva"/>
                <a:cs typeface="Geneva"/>
              </a:rPr>
              <a:t>Get</a:t>
            </a:r>
            <a:r>
              <a:rPr lang="en-US" sz="1100" spc="25" dirty="0" smtClean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50" dirty="0" smtClean="0">
                <a:solidFill>
                  <a:srgbClr val="231F20"/>
                </a:solidFill>
                <a:latin typeface="Geneva"/>
                <a:cs typeface="Geneva"/>
              </a:rPr>
              <a:t>Wisdom  </a:t>
            </a:r>
            <a:r>
              <a:rPr sz="1100" spc="5" dirty="0">
                <a:solidFill>
                  <a:srgbClr val="231F20"/>
                </a:solidFill>
                <a:latin typeface="Geneva"/>
                <a:cs typeface="Geneva"/>
              </a:rPr>
              <a:t>Habit: </a:t>
            </a:r>
            <a:r>
              <a:rPr sz="1100" spc="25" dirty="0">
                <a:solidFill>
                  <a:srgbClr val="231F20"/>
                </a:solidFill>
                <a:latin typeface="Geneva"/>
                <a:cs typeface="Geneva"/>
              </a:rPr>
              <a:t>Developing</a:t>
            </a:r>
            <a:r>
              <a:rPr sz="1100" spc="-1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Geneva"/>
                <a:cs typeface="Geneva"/>
              </a:rPr>
              <a:t>Wisdom</a:t>
            </a:r>
            <a:endParaRPr sz="1100" dirty="0">
              <a:latin typeface="Geneva"/>
              <a:cs typeface="Geneva"/>
            </a:endParaRPr>
          </a:p>
          <a:p>
            <a:pPr>
              <a:lnSpc>
                <a:spcPct val="100000"/>
              </a:lnSpc>
            </a:pPr>
            <a:endParaRPr sz="1250" dirty="0">
              <a:latin typeface="Times"/>
              <a:cs typeface="Times"/>
            </a:endParaRPr>
          </a:p>
          <a:p>
            <a:pPr marL="12700" marR="2593340" indent="-635">
              <a:lnSpc>
                <a:spcPct val="101499"/>
              </a:lnSpc>
            </a:pPr>
            <a:r>
              <a:rPr sz="1250" b="1" dirty="0">
                <a:solidFill>
                  <a:srgbClr val="E4465E"/>
                </a:solidFill>
                <a:latin typeface="Helvetica"/>
                <a:cs typeface="Helvetica"/>
              </a:rPr>
              <a:t>DAY 3: </a:t>
            </a:r>
            <a:r>
              <a:rPr sz="1100" spc="25" dirty="0">
                <a:solidFill>
                  <a:srgbClr val="231F20"/>
                </a:solidFill>
                <a:latin typeface="Geneva"/>
                <a:cs typeface="Geneva"/>
              </a:rPr>
              <a:t>Sleep As </a:t>
            </a:r>
            <a:r>
              <a:rPr sz="1100" spc="20" dirty="0">
                <a:solidFill>
                  <a:srgbClr val="231F20"/>
                </a:solidFill>
                <a:latin typeface="Geneva"/>
                <a:cs typeface="Geneva"/>
              </a:rPr>
              <a:t>a </a:t>
            </a:r>
            <a:r>
              <a:rPr sz="1100" spc="15" dirty="0">
                <a:solidFill>
                  <a:srgbClr val="231F20"/>
                </a:solidFill>
                <a:latin typeface="Geneva"/>
                <a:cs typeface="Geneva"/>
              </a:rPr>
              <a:t>Spiritual</a:t>
            </a:r>
            <a:r>
              <a:rPr sz="1100" spc="-114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dirty="0">
                <a:solidFill>
                  <a:srgbClr val="231F20"/>
                </a:solidFill>
                <a:latin typeface="Geneva"/>
                <a:cs typeface="Geneva"/>
              </a:rPr>
              <a:t>Activity  </a:t>
            </a:r>
            <a:r>
              <a:rPr sz="1100" spc="5" dirty="0">
                <a:solidFill>
                  <a:srgbClr val="231F20"/>
                </a:solidFill>
                <a:latin typeface="Geneva"/>
                <a:cs typeface="Geneva"/>
              </a:rPr>
              <a:t>Habit:</a:t>
            </a:r>
            <a:r>
              <a:rPr sz="1100" spc="-12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neva"/>
                <a:cs typeface="Geneva"/>
              </a:rPr>
              <a:t>Rest</a:t>
            </a:r>
            <a:endParaRPr sz="1100" dirty="0">
              <a:latin typeface="Geneva"/>
              <a:cs typeface="Geneva"/>
            </a:endParaRPr>
          </a:p>
          <a:p>
            <a:pPr>
              <a:lnSpc>
                <a:spcPct val="100000"/>
              </a:lnSpc>
            </a:pPr>
            <a:endParaRPr sz="1250" dirty="0">
              <a:latin typeface="Times"/>
              <a:cs typeface="Times"/>
            </a:endParaRPr>
          </a:p>
          <a:p>
            <a:pPr marL="12700" marR="1057275" indent="-635">
              <a:lnSpc>
                <a:spcPct val="101499"/>
              </a:lnSpc>
            </a:pPr>
            <a:r>
              <a:rPr sz="1250" b="1" dirty="0">
                <a:solidFill>
                  <a:srgbClr val="E4465E"/>
                </a:solidFill>
                <a:latin typeface="Helvetica"/>
                <a:cs typeface="Helvetica"/>
              </a:rPr>
              <a:t>DAY 4: </a:t>
            </a:r>
            <a:r>
              <a:rPr sz="1100" spc="40" dirty="0">
                <a:solidFill>
                  <a:srgbClr val="231F20"/>
                </a:solidFill>
                <a:latin typeface="Geneva"/>
                <a:cs typeface="Geneva"/>
              </a:rPr>
              <a:t>What </a:t>
            </a:r>
            <a:r>
              <a:rPr sz="1100" spc="-20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100" spc="60" dirty="0">
                <a:solidFill>
                  <a:srgbClr val="231F20"/>
                </a:solidFill>
                <a:latin typeface="Geneva"/>
                <a:cs typeface="Geneva"/>
              </a:rPr>
              <a:t>Do </a:t>
            </a:r>
            <a:r>
              <a:rPr sz="1100" spc="55" dirty="0">
                <a:solidFill>
                  <a:srgbClr val="231F20"/>
                </a:solidFill>
                <a:latin typeface="Geneva"/>
                <a:cs typeface="Geneva"/>
              </a:rPr>
              <a:t>When</a:t>
            </a:r>
            <a:r>
              <a:rPr sz="1100" spc="-2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15" dirty="0">
                <a:solidFill>
                  <a:srgbClr val="231F20"/>
                </a:solidFill>
                <a:latin typeface="Geneva"/>
                <a:cs typeface="Geneva"/>
              </a:rPr>
              <a:t>You </a:t>
            </a:r>
            <a:r>
              <a:rPr sz="1100" spc="5" dirty="0">
                <a:solidFill>
                  <a:srgbClr val="231F20"/>
                </a:solidFill>
                <a:latin typeface="Geneva"/>
                <a:cs typeface="Geneva"/>
              </a:rPr>
              <a:t>Don’t </a:t>
            </a:r>
            <a:r>
              <a:rPr sz="1100" spc="30" dirty="0">
                <a:solidFill>
                  <a:srgbClr val="231F20"/>
                </a:solidFill>
                <a:latin typeface="Geneva"/>
                <a:cs typeface="Geneva"/>
              </a:rPr>
              <a:t>Feel </a:t>
            </a:r>
            <a:r>
              <a:rPr sz="1100" spc="10" dirty="0">
                <a:solidFill>
                  <a:srgbClr val="231F20"/>
                </a:solidFill>
                <a:latin typeface="Geneva"/>
                <a:cs typeface="Geneva"/>
              </a:rPr>
              <a:t>Like </a:t>
            </a:r>
            <a:r>
              <a:rPr sz="1100" spc="30" dirty="0">
                <a:solidFill>
                  <a:srgbClr val="231F20"/>
                </a:solidFill>
                <a:latin typeface="Geneva"/>
                <a:cs typeface="Geneva"/>
              </a:rPr>
              <a:t>Worshiping  </a:t>
            </a:r>
            <a:r>
              <a:rPr sz="1100" spc="5" dirty="0">
                <a:solidFill>
                  <a:srgbClr val="231F20"/>
                </a:solidFill>
                <a:latin typeface="Geneva"/>
                <a:cs typeface="Geneva"/>
              </a:rPr>
              <a:t>Habit:</a:t>
            </a:r>
            <a:r>
              <a:rPr sz="1100" spc="-9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30" dirty="0">
                <a:solidFill>
                  <a:srgbClr val="231F20"/>
                </a:solidFill>
                <a:latin typeface="Geneva"/>
                <a:cs typeface="Geneva"/>
              </a:rPr>
              <a:t>Worship</a:t>
            </a:r>
            <a:endParaRPr sz="1100" dirty="0">
              <a:latin typeface="Geneva"/>
              <a:cs typeface="Geneva"/>
            </a:endParaRPr>
          </a:p>
          <a:p>
            <a:pPr>
              <a:lnSpc>
                <a:spcPct val="100000"/>
              </a:lnSpc>
            </a:pPr>
            <a:endParaRPr sz="1250" dirty="0">
              <a:latin typeface="Times"/>
              <a:cs typeface="Times"/>
            </a:endParaRPr>
          </a:p>
          <a:p>
            <a:pPr marL="12700" marR="2981960" indent="-635">
              <a:lnSpc>
                <a:spcPct val="101499"/>
              </a:lnSpc>
            </a:pPr>
            <a:r>
              <a:rPr sz="1250" b="1" dirty="0">
                <a:solidFill>
                  <a:srgbClr val="E4465E"/>
                </a:solidFill>
                <a:latin typeface="Helvetica"/>
                <a:cs typeface="Helvetica"/>
              </a:rPr>
              <a:t>DAY 5: </a:t>
            </a:r>
            <a:r>
              <a:rPr sz="1100" spc="55" dirty="0">
                <a:solidFill>
                  <a:srgbClr val="231F20"/>
                </a:solidFill>
                <a:latin typeface="Geneva"/>
                <a:cs typeface="Geneva"/>
              </a:rPr>
              <a:t>How </a:t>
            </a:r>
            <a:r>
              <a:rPr sz="1100" spc="-20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100" spc="45" dirty="0">
                <a:solidFill>
                  <a:srgbClr val="231F20"/>
                </a:solidFill>
                <a:latin typeface="Geneva"/>
                <a:cs typeface="Geneva"/>
              </a:rPr>
              <a:t>Grow </a:t>
            </a:r>
            <a:r>
              <a:rPr sz="11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100" spc="-1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Geneva"/>
                <a:cs typeface="Geneva"/>
              </a:rPr>
              <a:t>Grace  </a:t>
            </a:r>
            <a:r>
              <a:rPr sz="1100" spc="5" dirty="0">
                <a:solidFill>
                  <a:srgbClr val="231F20"/>
                </a:solidFill>
                <a:latin typeface="Geneva"/>
                <a:cs typeface="Geneva"/>
              </a:rPr>
              <a:t>Habit:</a:t>
            </a:r>
            <a:r>
              <a:rPr sz="1100" spc="-7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5" dirty="0">
                <a:solidFill>
                  <a:srgbClr val="231F20"/>
                </a:solidFill>
                <a:latin typeface="Geneva"/>
                <a:cs typeface="Geneva"/>
              </a:rPr>
              <a:t>Faithfulness</a:t>
            </a:r>
            <a:endParaRPr sz="1100" dirty="0">
              <a:latin typeface="Geneva"/>
              <a:cs typeface="Geneva"/>
            </a:endParaRPr>
          </a:p>
          <a:p>
            <a:pPr>
              <a:lnSpc>
                <a:spcPct val="100000"/>
              </a:lnSpc>
            </a:pPr>
            <a:endParaRPr sz="1250" dirty="0">
              <a:latin typeface="Times"/>
              <a:cs typeface="Times"/>
            </a:endParaRPr>
          </a:p>
          <a:p>
            <a:pPr marL="12700" marR="1725930" indent="-635">
              <a:lnSpc>
                <a:spcPct val="101499"/>
              </a:lnSpc>
            </a:pPr>
            <a:r>
              <a:rPr sz="1250" b="1" dirty="0">
                <a:solidFill>
                  <a:srgbClr val="E4465E"/>
                </a:solidFill>
                <a:latin typeface="Helvetica"/>
                <a:cs typeface="Helvetica"/>
              </a:rPr>
              <a:t>DAY 6: </a:t>
            </a:r>
            <a:r>
              <a:rPr sz="1100" spc="5" dirty="0">
                <a:solidFill>
                  <a:srgbClr val="231F20"/>
                </a:solidFill>
                <a:latin typeface="Geneva"/>
                <a:cs typeface="Geneva"/>
              </a:rPr>
              <a:t>The Benefits </a:t>
            </a:r>
            <a:r>
              <a:rPr sz="11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100" spc="40" dirty="0">
                <a:solidFill>
                  <a:srgbClr val="231F20"/>
                </a:solidFill>
                <a:latin typeface="Geneva"/>
                <a:cs typeface="Geneva"/>
              </a:rPr>
              <a:t>Reading </a:t>
            </a:r>
            <a:r>
              <a:rPr sz="1100" spc="10" dirty="0">
                <a:solidFill>
                  <a:srgbClr val="231F20"/>
                </a:solidFill>
                <a:latin typeface="Geneva"/>
                <a:cs typeface="Geneva"/>
              </a:rPr>
              <a:t>Scripture </a:t>
            </a:r>
            <a:r>
              <a:rPr sz="1100" spc="40" dirty="0">
                <a:solidFill>
                  <a:srgbClr val="231F20"/>
                </a:solidFill>
                <a:latin typeface="Geneva"/>
                <a:cs typeface="Geneva"/>
              </a:rPr>
              <a:t>Aloud  </a:t>
            </a:r>
            <a:r>
              <a:rPr sz="1100" spc="5" dirty="0">
                <a:solidFill>
                  <a:srgbClr val="231F20"/>
                </a:solidFill>
                <a:latin typeface="Geneva"/>
                <a:cs typeface="Geneva"/>
              </a:rPr>
              <a:t>Habit: </a:t>
            </a:r>
            <a:r>
              <a:rPr sz="1100" spc="45" dirty="0">
                <a:solidFill>
                  <a:srgbClr val="231F20"/>
                </a:solidFill>
                <a:latin typeface="Geneva"/>
                <a:cs typeface="Geneva"/>
              </a:rPr>
              <a:t>Engaging</a:t>
            </a:r>
            <a:r>
              <a:rPr sz="1100" spc="-12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10" dirty="0">
                <a:solidFill>
                  <a:srgbClr val="231F20"/>
                </a:solidFill>
                <a:latin typeface="Geneva"/>
                <a:cs typeface="Geneva"/>
              </a:rPr>
              <a:t>Scripture</a:t>
            </a:r>
            <a:endParaRPr sz="1100" dirty="0">
              <a:latin typeface="Geneva"/>
              <a:cs typeface="Geneva"/>
            </a:endParaRPr>
          </a:p>
          <a:p>
            <a:pPr>
              <a:lnSpc>
                <a:spcPct val="100000"/>
              </a:lnSpc>
            </a:pPr>
            <a:endParaRPr sz="1250" dirty="0">
              <a:latin typeface="Times"/>
              <a:cs typeface="Times"/>
            </a:endParaRPr>
          </a:p>
          <a:p>
            <a:pPr marL="12700" marR="2784475" indent="-635">
              <a:lnSpc>
                <a:spcPct val="101499"/>
              </a:lnSpc>
            </a:pPr>
            <a:r>
              <a:rPr sz="1250" b="1" dirty="0">
                <a:solidFill>
                  <a:srgbClr val="E4465E"/>
                </a:solidFill>
                <a:latin typeface="Helvetica"/>
                <a:cs typeface="Helvetica"/>
              </a:rPr>
              <a:t>DAY 7: </a:t>
            </a:r>
            <a:r>
              <a:rPr sz="1100" spc="55" dirty="0">
                <a:solidFill>
                  <a:srgbClr val="231F20"/>
                </a:solidFill>
                <a:latin typeface="Geneva"/>
                <a:cs typeface="Geneva"/>
              </a:rPr>
              <a:t>How </a:t>
            </a:r>
            <a:r>
              <a:rPr sz="1100" spc="-20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100" spc="20" dirty="0">
                <a:solidFill>
                  <a:srgbClr val="231F20"/>
                </a:solidFill>
                <a:latin typeface="Geneva"/>
                <a:cs typeface="Geneva"/>
              </a:rPr>
              <a:t>Develop Humility  </a:t>
            </a:r>
            <a:r>
              <a:rPr sz="1100" spc="5" dirty="0">
                <a:solidFill>
                  <a:srgbClr val="231F20"/>
                </a:solidFill>
                <a:latin typeface="Geneva"/>
                <a:cs typeface="Geneva"/>
              </a:rPr>
              <a:t>Habit: </a:t>
            </a:r>
            <a:r>
              <a:rPr sz="1100" spc="10" dirty="0">
                <a:solidFill>
                  <a:srgbClr val="231F20"/>
                </a:solidFill>
                <a:latin typeface="Geneva"/>
                <a:cs typeface="Geneva"/>
              </a:rPr>
              <a:t>Character</a:t>
            </a:r>
            <a:r>
              <a:rPr sz="1100" spc="-10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100" spc="25" dirty="0">
                <a:solidFill>
                  <a:srgbClr val="231F20"/>
                </a:solidFill>
                <a:latin typeface="Geneva"/>
                <a:cs typeface="Geneva"/>
              </a:rPr>
              <a:t>Formation</a:t>
            </a:r>
            <a:endParaRPr sz="1100" dirty="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64ADB7"/>
                </a:solidFill>
              </a:rPr>
              <a:t>Day 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400" y="2163622"/>
            <a:ext cx="3855720" cy="3626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4610">
              <a:lnSpc>
                <a:spcPct val="108300"/>
              </a:lnSpc>
            </a:pP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“How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long,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LORD,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must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I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call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help,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but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do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not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Geneva"/>
                <a:cs typeface="Geneva"/>
              </a:rPr>
              <a:t>listen?” 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(Habakkuk</a:t>
            </a:r>
            <a:r>
              <a:rPr sz="1000" spc="-12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14" dirty="0">
                <a:solidFill>
                  <a:srgbClr val="231F20"/>
                </a:solidFill>
                <a:latin typeface="Geneva"/>
                <a:cs typeface="Geneva"/>
              </a:rPr>
              <a:t>1:2).</a:t>
            </a:r>
            <a:endParaRPr sz="1000">
              <a:latin typeface="Geneva"/>
              <a:cs typeface="Geneva"/>
            </a:endParaRPr>
          </a:p>
          <a:p>
            <a:pPr marL="12700" marR="113030">
              <a:lnSpc>
                <a:spcPct val="108300"/>
              </a:lnSpc>
              <a:spcBef>
                <a:spcPts val="500"/>
              </a:spcBef>
            </a:pP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Have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ever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felt,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like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Habakkuk,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cries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falling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on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deaf</a:t>
            </a:r>
            <a:r>
              <a:rPr sz="1000" spc="-18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ears?</a:t>
            </a:r>
            <a:endParaRPr sz="1000">
              <a:latin typeface="Geneva"/>
              <a:cs typeface="Geneva"/>
            </a:endParaRPr>
          </a:p>
          <a:p>
            <a:pPr marL="12700" marR="10160">
              <a:lnSpc>
                <a:spcPct val="108300"/>
              </a:lnSpc>
              <a:spcBef>
                <a:spcPts val="500"/>
              </a:spcBef>
            </a:pP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Does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seem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distant? </a:t>
            </a:r>
            <a:r>
              <a:rPr sz="1000" spc="55" dirty="0">
                <a:solidFill>
                  <a:srgbClr val="231F20"/>
                </a:solidFill>
                <a:latin typeface="Geneva"/>
                <a:cs typeface="Geneva"/>
              </a:rPr>
              <a:t>Do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feel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he’s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abandoned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time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need?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What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should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think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how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should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react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when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</a:t>
            </a:r>
            <a:r>
              <a:rPr sz="1000" spc="-229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seems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distant?</a:t>
            </a:r>
            <a:endParaRPr sz="1000">
              <a:latin typeface="Geneva"/>
              <a:cs typeface="Geneva"/>
            </a:endParaRPr>
          </a:p>
          <a:p>
            <a:pPr marL="12700" marR="375920">
              <a:lnSpc>
                <a:spcPct val="108300"/>
              </a:lnSpc>
              <a:spcBef>
                <a:spcPts val="500"/>
              </a:spcBef>
            </a:pP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Here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four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things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remember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when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enduring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God’s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silence:</a:t>
            </a:r>
            <a:endParaRPr sz="1000">
              <a:latin typeface="Geneva"/>
              <a:cs typeface="Geneva"/>
            </a:endParaRPr>
          </a:p>
          <a:p>
            <a:pPr marL="12700" marR="5080">
              <a:lnSpc>
                <a:spcPct val="108300"/>
              </a:lnSpc>
              <a:spcBef>
                <a:spcPts val="500"/>
              </a:spcBef>
              <a:buFont typeface="Geneva"/>
              <a:buAutoNum type="arabicPeriod"/>
              <a:tabLst>
                <a:tab pos="122555" algn="l"/>
              </a:tabLst>
            </a:pPr>
            <a:r>
              <a:rPr sz="1000" i="1" spc="25" dirty="0">
                <a:solidFill>
                  <a:srgbClr val="231F20"/>
                </a:solidFill>
                <a:latin typeface="Helvetica Neue"/>
                <a:cs typeface="Helvetica Neue"/>
              </a:rPr>
              <a:t>You’re </a:t>
            </a:r>
            <a:r>
              <a:rPr sz="1000" i="1" spc="65" dirty="0">
                <a:solidFill>
                  <a:srgbClr val="231F20"/>
                </a:solidFill>
                <a:latin typeface="Helvetica Neue"/>
                <a:cs typeface="Helvetica Neue"/>
              </a:rPr>
              <a:t>not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alone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Giants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faith,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Martin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Luther 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C.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S.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Lewis,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have written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about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spiritual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crises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they’ve 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endured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after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seeking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God’s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comfort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feeling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absence.  </a:t>
            </a:r>
            <a:r>
              <a:rPr sz="1000" spc="50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Bible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find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kings,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David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Jesus,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feeling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similarly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forsaken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by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Father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(see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Psalm </a:t>
            </a:r>
            <a:r>
              <a:rPr sz="1000" spc="-140" dirty="0">
                <a:solidFill>
                  <a:srgbClr val="231F20"/>
                </a:solidFill>
                <a:latin typeface="Geneva"/>
                <a:cs typeface="Geneva"/>
              </a:rPr>
              <a:t>22:1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Matthew  </a:t>
            </a:r>
            <a:r>
              <a:rPr sz="1000" spc="-55" dirty="0">
                <a:solidFill>
                  <a:srgbClr val="231F20"/>
                </a:solidFill>
                <a:latin typeface="Geneva"/>
                <a:cs typeface="Geneva"/>
              </a:rPr>
              <a:t>27:46).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can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take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comfort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knowing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we’re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not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only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ones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who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have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gone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through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such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experiences,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silence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not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necessarily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reflection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on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quality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faith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or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relationship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with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God.</a:t>
            </a:r>
            <a:endParaRPr sz="1000">
              <a:latin typeface="Geneva"/>
              <a:cs typeface="Geneva"/>
            </a:endParaRPr>
          </a:p>
          <a:p>
            <a:pPr marL="12700" marR="127000">
              <a:lnSpc>
                <a:spcPct val="108300"/>
              </a:lnSpc>
              <a:spcBef>
                <a:spcPts val="500"/>
              </a:spcBef>
              <a:buFont typeface="Geneva"/>
              <a:buAutoNum type="arabicPeriod"/>
              <a:tabLst>
                <a:tab pos="154940" algn="l"/>
              </a:tabLst>
            </a:pPr>
            <a:r>
              <a:rPr sz="1000" i="1" spc="5" dirty="0">
                <a:solidFill>
                  <a:srgbClr val="231F20"/>
                </a:solidFill>
                <a:latin typeface="Helvetica Neue"/>
                <a:cs typeface="Helvetica Neue"/>
              </a:rPr>
              <a:t>It’s </a:t>
            </a:r>
            <a:r>
              <a:rPr sz="1000" i="1" spc="65" dirty="0">
                <a:solidFill>
                  <a:srgbClr val="231F20"/>
                </a:solidFill>
                <a:latin typeface="Helvetica Neue"/>
                <a:cs typeface="Helvetica Neue"/>
              </a:rPr>
              <a:t>temporary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—Feelings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distance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temporary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trial.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Peter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said,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“In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all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this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greatly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rejoice,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5675" y="2163622"/>
            <a:ext cx="3893820" cy="3397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0325">
              <a:lnSpc>
                <a:spcPct val="108300"/>
              </a:lnSpc>
            </a:pP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though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now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little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while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may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have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had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suffer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grief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all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kinds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trials” </a:t>
            </a:r>
            <a:r>
              <a:rPr sz="1000" spc="-175" dirty="0">
                <a:solidFill>
                  <a:srgbClr val="231F20"/>
                </a:solidFill>
                <a:latin typeface="Geneva"/>
                <a:cs typeface="Geneva"/>
              </a:rPr>
              <a:t>(1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Peter</a:t>
            </a:r>
            <a:r>
              <a:rPr sz="1000" spc="-1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5" dirty="0">
                <a:solidFill>
                  <a:srgbClr val="231F20"/>
                </a:solidFill>
                <a:latin typeface="Geneva"/>
                <a:cs typeface="Geneva"/>
              </a:rPr>
              <a:t>1:6).</a:t>
            </a:r>
            <a:endParaRPr sz="1000">
              <a:latin typeface="Geneva"/>
              <a:cs typeface="Geneva"/>
            </a:endParaRPr>
          </a:p>
          <a:p>
            <a:pPr marL="12700" marR="98425">
              <a:lnSpc>
                <a:spcPct val="108300"/>
              </a:lnSpc>
              <a:spcBef>
                <a:spcPts val="500"/>
              </a:spcBef>
              <a:buFont typeface="Geneva"/>
              <a:buAutoNum type="arabicPeriod" startAt="3"/>
              <a:tabLst>
                <a:tab pos="157480" algn="l"/>
              </a:tabLst>
            </a:pPr>
            <a:r>
              <a:rPr sz="1000" i="1" spc="10" dirty="0">
                <a:solidFill>
                  <a:srgbClr val="231F20"/>
                </a:solidFill>
                <a:latin typeface="Helvetica Neue"/>
                <a:cs typeface="Helvetica Neue"/>
              </a:rPr>
              <a:t>It’s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for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a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reason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—Peter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also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says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trials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come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so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they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can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prove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genuineness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faith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(see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335" dirty="0">
                <a:solidFill>
                  <a:srgbClr val="231F20"/>
                </a:solidFill>
                <a:latin typeface="Geneva"/>
                <a:cs typeface="Geneva"/>
              </a:rPr>
              <a:t>1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Peter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14" dirty="0">
                <a:solidFill>
                  <a:srgbClr val="231F20"/>
                </a:solidFill>
                <a:latin typeface="Geneva"/>
                <a:cs typeface="Geneva"/>
              </a:rPr>
              <a:t>1:7).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puts  us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through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trials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test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strengthen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faith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reliance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on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his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mercy.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John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MacArthur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says:</a:t>
            </a:r>
            <a:endParaRPr sz="1000">
              <a:latin typeface="Geneva"/>
              <a:cs typeface="Geneva"/>
            </a:endParaRPr>
          </a:p>
          <a:p>
            <a:pPr marL="12700" marR="97155">
              <a:lnSpc>
                <a:spcPct val="108300"/>
              </a:lnSpc>
              <a:spcBef>
                <a:spcPts val="500"/>
              </a:spcBef>
            </a:pP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“As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one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God’s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children,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promised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His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presence,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though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now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feel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alone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without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help.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Rest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knowing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Father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has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good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reasons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bringing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into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trial.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He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committed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making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holy,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even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if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means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taking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away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your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happiness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Geneva"/>
                <a:cs typeface="Geneva"/>
              </a:rPr>
              <a:t>time.”1</a:t>
            </a:r>
            <a:endParaRPr sz="1000">
              <a:latin typeface="Geneva"/>
              <a:cs typeface="Geneva"/>
            </a:endParaRPr>
          </a:p>
          <a:p>
            <a:pPr marL="12700" marR="5080">
              <a:lnSpc>
                <a:spcPct val="108300"/>
              </a:lnSpc>
              <a:spcBef>
                <a:spcPts val="500"/>
              </a:spcBef>
              <a:buFont typeface="Geneva"/>
              <a:buAutoNum type="arabicPeriod" startAt="4"/>
              <a:tabLst>
                <a:tab pos="164465" algn="l"/>
              </a:tabLst>
            </a:pPr>
            <a:r>
              <a:rPr sz="1000" i="1" spc="25" dirty="0">
                <a:solidFill>
                  <a:srgbClr val="231F20"/>
                </a:solidFill>
                <a:latin typeface="Helvetica Neue"/>
                <a:cs typeface="Helvetica Neue"/>
              </a:rPr>
              <a:t>You’re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being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heard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Even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when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seems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million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miles away he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always closer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than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breath.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He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hears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you,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don’t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afraid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bold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ask,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like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Habakkuk,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why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your  cries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going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unanswered.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Keep praying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know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God’s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silence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won’t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last</a:t>
            </a:r>
            <a:r>
              <a:rPr sz="1000" spc="-19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Geneva"/>
                <a:cs typeface="Geneva"/>
              </a:rPr>
              <a:t>forever.</a:t>
            </a:r>
            <a:endParaRPr sz="1000">
              <a:latin typeface="Geneva"/>
              <a:cs typeface="Geneva"/>
            </a:endParaRPr>
          </a:p>
          <a:p>
            <a:pPr marL="12700" marR="130175">
              <a:lnSpc>
                <a:spcPct val="108300"/>
              </a:lnSpc>
              <a:spcBef>
                <a:spcPts val="500"/>
              </a:spcBef>
            </a:pPr>
            <a:r>
              <a:rPr sz="1000" spc="60" dirty="0">
                <a:solidFill>
                  <a:srgbClr val="231F20"/>
                </a:solidFill>
                <a:latin typeface="Geneva"/>
                <a:cs typeface="Geneva"/>
              </a:rPr>
              <a:t>PRACTICAL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TAKEAWAY: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suffering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under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God’s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silence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has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a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purpose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can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be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used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help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us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grow in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faith 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114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obedience.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400" y="1756085"/>
            <a:ext cx="7404100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310" dirty="0">
                <a:solidFill>
                  <a:srgbClr val="64ADB7"/>
                </a:solidFill>
                <a:latin typeface="Geneva"/>
                <a:cs typeface="Geneva"/>
              </a:rPr>
              <a:t>What  </a:t>
            </a:r>
            <a:r>
              <a:rPr sz="2100" spc="-345" dirty="0">
                <a:solidFill>
                  <a:srgbClr val="64ADB7"/>
                </a:solidFill>
                <a:latin typeface="Geneva"/>
                <a:cs typeface="Geneva"/>
              </a:rPr>
              <a:t>to  </a:t>
            </a:r>
            <a:r>
              <a:rPr sz="2100" spc="-270" dirty="0">
                <a:solidFill>
                  <a:srgbClr val="64ADB7"/>
                </a:solidFill>
                <a:latin typeface="Geneva"/>
                <a:cs typeface="Geneva"/>
              </a:rPr>
              <a:t>Remember  </a:t>
            </a:r>
            <a:r>
              <a:rPr sz="2100" spc="-340" dirty="0">
                <a:solidFill>
                  <a:srgbClr val="64ADB7"/>
                </a:solidFill>
                <a:latin typeface="Geneva"/>
                <a:cs typeface="Geneva"/>
              </a:rPr>
              <a:t>When  </a:t>
            </a:r>
            <a:r>
              <a:rPr sz="2100" spc="-335" dirty="0">
                <a:solidFill>
                  <a:srgbClr val="64ADB7"/>
                </a:solidFill>
                <a:latin typeface="Geneva"/>
                <a:cs typeface="Geneva"/>
              </a:rPr>
              <a:t>You  </a:t>
            </a:r>
            <a:r>
              <a:rPr sz="2100" spc="-210" dirty="0">
                <a:solidFill>
                  <a:srgbClr val="64ADB7"/>
                </a:solidFill>
                <a:latin typeface="Geneva"/>
                <a:cs typeface="Geneva"/>
              </a:rPr>
              <a:t>Feel </a:t>
            </a:r>
            <a:r>
              <a:rPr sz="2100" spc="-310" dirty="0">
                <a:solidFill>
                  <a:srgbClr val="64ADB7"/>
                </a:solidFill>
                <a:latin typeface="Geneva"/>
                <a:cs typeface="Geneva"/>
              </a:rPr>
              <a:t>God  </a:t>
            </a:r>
            <a:r>
              <a:rPr sz="2100" spc="-95" dirty="0">
                <a:solidFill>
                  <a:srgbClr val="64ADB7"/>
                </a:solidFill>
                <a:latin typeface="Geneva"/>
                <a:cs typeface="Geneva"/>
              </a:rPr>
              <a:t>Is </a:t>
            </a:r>
            <a:r>
              <a:rPr sz="2100" spc="-340" dirty="0">
                <a:solidFill>
                  <a:srgbClr val="64ADB7"/>
                </a:solidFill>
                <a:latin typeface="Geneva"/>
                <a:cs typeface="Geneva"/>
              </a:rPr>
              <a:t>Not  </a:t>
            </a:r>
            <a:r>
              <a:rPr sz="2100" spc="-160" dirty="0">
                <a:solidFill>
                  <a:srgbClr val="64ADB7"/>
                </a:solidFill>
                <a:latin typeface="Geneva"/>
                <a:cs typeface="Geneva"/>
              </a:rPr>
              <a:t>Listening. </a:t>
            </a:r>
            <a:r>
              <a:rPr sz="2100" b="1" spc="-165" dirty="0">
                <a:solidFill>
                  <a:srgbClr val="64ADB7"/>
                </a:solidFill>
                <a:latin typeface="Helvetica"/>
                <a:cs typeface="Helvetica"/>
              </a:rPr>
              <a:t>Habit:</a:t>
            </a:r>
            <a:r>
              <a:rPr sz="2100" b="1" spc="-85" dirty="0">
                <a:solidFill>
                  <a:srgbClr val="64ADB7"/>
                </a:solidFill>
                <a:latin typeface="Helvetica"/>
                <a:cs typeface="Helvetica"/>
              </a:rPr>
              <a:t> </a:t>
            </a:r>
            <a:r>
              <a:rPr sz="2100" b="1" spc="-125" dirty="0">
                <a:solidFill>
                  <a:srgbClr val="64ADB7"/>
                </a:solidFill>
                <a:latin typeface="Helvetica"/>
                <a:cs typeface="Helvetica"/>
              </a:rPr>
              <a:t>Prayer</a:t>
            </a:r>
            <a:endParaRPr sz="2100">
              <a:latin typeface="Helvetica"/>
              <a:cs typeface="Helvetic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0579" y="505861"/>
            <a:ext cx="5517515" cy="1022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3700"/>
              </a:lnSpc>
            </a:pPr>
            <a:r>
              <a:rPr sz="1100" i="1" spc="35" dirty="0">
                <a:solidFill>
                  <a:srgbClr val="64ADB7"/>
                </a:solidFill>
                <a:latin typeface="Helvetica Neue"/>
                <a:cs typeface="Helvetica Neue"/>
              </a:rPr>
              <a:t>In all </a:t>
            </a:r>
            <a:r>
              <a:rPr sz="1100" i="1" spc="45" dirty="0">
                <a:solidFill>
                  <a:srgbClr val="64ADB7"/>
                </a:solidFill>
                <a:latin typeface="Helvetica Neue"/>
                <a:cs typeface="Helvetica Neue"/>
              </a:rPr>
              <a:t>this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you </a:t>
            </a:r>
            <a:r>
              <a:rPr sz="1100" i="1" spc="65" dirty="0">
                <a:solidFill>
                  <a:srgbClr val="64ADB7"/>
                </a:solidFill>
                <a:latin typeface="Helvetica Neue"/>
                <a:cs typeface="Helvetica Neue"/>
              </a:rPr>
              <a:t>greatly 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rejoice, </a:t>
            </a:r>
            <a:r>
              <a:rPr sz="1100" i="1" spc="65" dirty="0">
                <a:solidFill>
                  <a:srgbClr val="64ADB7"/>
                </a:solidFill>
                <a:latin typeface="Helvetica Neue"/>
                <a:cs typeface="Helvetica Neue"/>
              </a:rPr>
              <a:t>though now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for </a:t>
            </a:r>
            <a:r>
              <a:rPr sz="1100" i="1" spc="55" dirty="0">
                <a:solidFill>
                  <a:srgbClr val="64ADB7"/>
                </a:solidFill>
                <a:latin typeface="Helvetica Neue"/>
                <a:cs typeface="Helvetica Neue"/>
              </a:rPr>
              <a:t>a </a:t>
            </a:r>
            <a:r>
              <a:rPr sz="1100" i="1" spc="50" dirty="0">
                <a:solidFill>
                  <a:srgbClr val="64ADB7"/>
                </a:solidFill>
                <a:latin typeface="Helvetica Neue"/>
                <a:cs typeface="Helvetica Neue"/>
              </a:rPr>
              <a:t>little while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you </a:t>
            </a:r>
            <a:r>
              <a:rPr sz="1100" i="1" spc="75" dirty="0">
                <a:solidFill>
                  <a:srgbClr val="64ADB7"/>
                </a:solidFill>
                <a:latin typeface="Helvetica Neue"/>
                <a:cs typeface="Helvetica Neue"/>
              </a:rPr>
              <a:t>may </a:t>
            </a:r>
            <a:r>
              <a:rPr sz="1100" i="1" spc="45" dirty="0">
                <a:solidFill>
                  <a:srgbClr val="64ADB7"/>
                </a:solidFill>
                <a:latin typeface="Helvetica Neue"/>
                <a:cs typeface="Helvetica Neue"/>
              </a:rPr>
              <a:t>have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had </a:t>
            </a:r>
            <a:r>
              <a:rPr sz="1100" i="1" spc="65" dirty="0">
                <a:solidFill>
                  <a:srgbClr val="64ADB7"/>
                </a:solidFill>
                <a:latin typeface="Helvetica Neue"/>
                <a:cs typeface="Helvetica Neue"/>
              </a:rPr>
              <a:t>to  </a:t>
            </a:r>
            <a:r>
              <a:rPr sz="1100" i="1" spc="50" dirty="0">
                <a:solidFill>
                  <a:srgbClr val="64ADB7"/>
                </a:solidFill>
                <a:latin typeface="Helvetica Neue"/>
                <a:cs typeface="Helvetica Neue"/>
              </a:rPr>
              <a:t>suffer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grief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45" dirty="0">
                <a:solidFill>
                  <a:srgbClr val="64ADB7"/>
                </a:solidFill>
                <a:latin typeface="Helvetica Neue"/>
                <a:cs typeface="Helvetica Neue"/>
              </a:rPr>
              <a:t>in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35" dirty="0">
                <a:solidFill>
                  <a:srgbClr val="64ADB7"/>
                </a:solidFill>
                <a:latin typeface="Helvetica Neue"/>
                <a:cs typeface="Helvetica Neue"/>
              </a:rPr>
              <a:t>all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50" dirty="0">
                <a:solidFill>
                  <a:srgbClr val="64ADB7"/>
                </a:solidFill>
                <a:latin typeface="Helvetica Neue"/>
                <a:cs typeface="Helvetica Neue"/>
              </a:rPr>
              <a:t>kinds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of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30" dirty="0">
                <a:solidFill>
                  <a:srgbClr val="64ADB7"/>
                </a:solidFill>
                <a:latin typeface="Helvetica Neue"/>
                <a:cs typeface="Helvetica Neue"/>
              </a:rPr>
              <a:t>trials.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35" dirty="0">
                <a:solidFill>
                  <a:srgbClr val="64ADB7"/>
                </a:solidFill>
                <a:latin typeface="Helvetica Neue"/>
                <a:cs typeface="Helvetica Neue"/>
              </a:rPr>
              <a:t>These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45" dirty="0">
                <a:solidFill>
                  <a:srgbClr val="64ADB7"/>
                </a:solidFill>
                <a:latin typeface="Helvetica Neue"/>
                <a:cs typeface="Helvetica Neue"/>
              </a:rPr>
              <a:t>have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55" dirty="0">
                <a:solidFill>
                  <a:srgbClr val="64ADB7"/>
                </a:solidFill>
                <a:latin typeface="Helvetica Neue"/>
                <a:cs typeface="Helvetica Neue"/>
              </a:rPr>
              <a:t>come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40" dirty="0">
                <a:solidFill>
                  <a:srgbClr val="64ADB7"/>
                </a:solidFill>
                <a:latin typeface="Helvetica Neue"/>
                <a:cs typeface="Helvetica Neue"/>
              </a:rPr>
              <a:t>so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65" dirty="0">
                <a:solidFill>
                  <a:srgbClr val="64ADB7"/>
                </a:solidFill>
                <a:latin typeface="Helvetica Neue"/>
                <a:cs typeface="Helvetica Neue"/>
              </a:rPr>
              <a:t>that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65" dirty="0">
                <a:solidFill>
                  <a:srgbClr val="64ADB7"/>
                </a:solidFill>
                <a:latin typeface="Helvetica Neue"/>
                <a:cs typeface="Helvetica Neue"/>
              </a:rPr>
              <a:t>the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50" dirty="0">
                <a:solidFill>
                  <a:srgbClr val="64ADB7"/>
                </a:solidFill>
                <a:latin typeface="Helvetica Neue"/>
                <a:cs typeface="Helvetica Neue"/>
              </a:rPr>
              <a:t>proven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45" dirty="0">
                <a:solidFill>
                  <a:srgbClr val="64ADB7"/>
                </a:solidFill>
                <a:latin typeface="Helvetica Neue"/>
                <a:cs typeface="Helvetica Neue"/>
              </a:rPr>
              <a:t>genuineness 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of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65" dirty="0">
                <a:solidFill>
                  <a:srgbClr val="64ADB7"/>
                </a:solidFill>
                <a:latin typeface="Helvetica Neue"/>
                <a:cs typeface="Helvetica Neue"/>
              </a:rPr>
              <a:t>your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35" dirty="0">
                <a:solidFill>
                  <a:srgbClr val="64ADB7"/>
                </a:solidFill>
                <a:latin typeface="Helvetica Neue"/>
                <a:cs typeface="Helvetica Neue"/>
              </a:rPr>
              <a:t>faith—of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greater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70" dirty="0">
                <a:solidFill>
                  <a:srgbClr val="64ADB7"/>
                </a:solidFill>
                <a:latin typeface="Helvetica Neue"/>
                <a:cs typeface="Helvetica Neue"/>
              </a:rPr>
              <a:t>worth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65" dirty="0">
                <a:solidFill>
                  <a:srgbClr val="64ADB7"/>
                </a:solidFill>
                <a:latin typeface="Helvetica Neue"/>
                <a:cs typeface="Helvetica Neue"/>
              </a:rPr>
              <a:t>than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35" dirty="0">
                <a:solidFill>
                  <a:srgbClr val="64ADB7"/>
                </a:solidFill>
                <a:latin typeface="Helvetica Neue"/>
                <a:cs typeface="Helvetica Neue"/>
              </a:rPr>
              <a:t>gold,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50" dirty="0">
                <a:solidFill>
                  <a:srgbClr val="64ADB7"/>
                </a:solidFill>
                <a:latin typeface="Helvetica Neue"/>
                <a:cs typeface="Helvetica Neue"/>
              </a:rPr>
              <a:t>which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40" dirty="0">
                <a:solidFill>
                  <a:srgbClr val="64ADB7"/>
                </a:solidFill>
                <a:latin typeface="Helvetica Neue"/>
                <a:cs typeface="Helvetica Neue"/>
              </a:rPr>
              <a:t>perishes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45" dirty="0">
                <a:solidFill>
                  <a:srgbClr val="64ADB7"/>
                </a:solidFill>
                <a:latin typeface="Helvetica Neue"/>
                <a:cs typeface="Helvetica Neue"/>
              </a:rPr>
              <a:t>even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65" dirty="0">
                <a:solidFill>
                  <a:srgbClr val="64ADB7"/>
                </a:solidFill>
                <a:latin typeface="Helvetica Neue"/>
                <a:cs typeface="Helvetica Neue"/>
              </a:rPr>
              <a:t>though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55" dirty="0">
                <a:solidFill>
                  <a:srgbClr val="64ADB7"/>
                </a:solidFill>
                <a:latin typeface="Helvetica Neue"/>
                <a:cs typeface="Helvetica Neue"/>
              </a:rPr>
              <a:t>refined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70" dirty="0">
                <a:solidFill>
                  <a:srgbClr val="64ADB7"/>
                </a:solidFill>
                <a:latin typeface="Helvetica Neue"/>
                <a:cs typeface="Helvetica Neue"/>
              </a:rPr>
              <a:t>by  </a:t>
            </a:r>
            <a:r>
              <a:rPr sz="1100" i="1" spc="40" dirty="0">
                <a:solidFill>
                  <a:srgbClr val="64ADB7"/>
                </a:solidFill>
                <a:latin typeface="Helvetica Neue"/>
                <a:cs typeface="Helvetica Neue"/>
              </a:rPr>
              <a:t>fire—may </a:t>
            </a:r>
            <a:r>
              <a:rPr sz="1100" i="1" spc="50" dirty="0">
                <a:solidFill>
                  <a:srgbClr val="64ADB7"/>
                </a:solidFill>
                <a:latin typeface="Helvetica Neue"/>
                <a:cs typeface="Helvetica Neue"/>
              </a:rPr>
              <a:t>result </a:t>
            </a:r>
            <a:r>
              <a:rPr sz="1100" i="1" spc="45" dirty="0">
                <a:solidFill>
                  <a:srgbClr val="64ADB7"/>
                </a:solidFill>
                <a:latin typeface="Helvetica Neue"/>
                <a:cs typeface="Helvetica Neue"/>
              </a:rPr>
              <a:t>in 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praise, </a:t>
            </a:r>
            <a:r>
              <a:rPr sz="1100" i="1" spc="65" dirty="0">
                <a:solidFill>
                  <a:srgbClr val="64ADB7"/>
                </a:solidFill>
                <a:latin typeface="Helvetica Neue"/>
                <a:cs typeface="Helvetica Neue"/>
              </a:rPr>
              <a:t>glory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and honor </a:t>
            </a:r>
            <a:r>
              <a:rPr sz="1100" i="1" spc="65" dirty="0">
                <a:solidFill>
                  <a:srgbClr val="64ADB7"/>
                </a:solidFill>
                <a:latin typeface="Helvetica Neue"/>
                <a:cs typeface="Helvetica Neue"/>
              </a:rPr>
              <a:t>when </a:t>
            </a:r>
            <a:r>
              <a:rPr sz="1100" i="1" spc="30" dirty="0">
                <a:solidFill>
                  <a:srgbClr val="64ADB7"/>
                </a:solidFill>
                <a:latin typeface="Helvetica Neue"/>
                <a:cs typeface="Helvetica Neue"/>
              </a:rPr>
              <a:t>Jesus </a:t>
            </a:r>
            <a:r>
              <a:rPr sz="1100" i="1" spc="40" dirty="0">
                <a:solidFill>
                  <a:srgbClr val="64ADB7"/>
                </a:solidFill>
                <a:latin typeface="Helvetica Neue"/>
                <a:cs typeface="Helvetica Neue"/>
              </a:rPr>
              <a:t>Christ 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is</a:t>
            </a:r>
            <a:r>
              <a:rPr sz="1100" i="1" spc="-19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35" dirty="0">
                <a:solidFill>
                  <a:srgbClr val="64ADB7"/>
                </a:solidFill>
                <a:latin typeface="Helvetica Neue"/>
                <a:cs typeface="Helvetica Neue"/>
              </a:rPr>
              <a:t>revealed.</a:t>
            </a:r>
            <a:endParaRPr sz="1100">
              <a:latin typeface="Helvetica Neue"/>
              <a:cs typeface="Helvetica Neue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100" b="1" spc="-145" dirty="0">
                <a:solidFill>
                  <a:srgbClr val="64ADB7"/>
                </a:solidFill>
                <a:latin typeface="Helvetica"/>
                <a:cs typeface="Helvetica"/>
              </a:rPr>
              <a:t>1   </a:t>
            </a:r>
            <a:r>
              <a:rPr sz="1100" b="1" spc="135" dirty="0">
                <a:solidFill>
                  <a:srgbClr val="64ADB7"/>
                </a:solidFill>
                <a:latin typeface="Helvetica"/>
                <a:cs typeface="Helvetica"/>
              </a:rPr>
              <a:t>Peter</a:t>
            </a:r>
            <a:r>
              <a:rPr sz="1100" b="1" spc="235" dirty="0">
                <a:solidFill>
                  <a:srgbClr val="64ADB7"/>
                </a:solidFill>
                <a:latin typeface="Helvetica"/>
                <a:cs typeface="Helvetica"/>
              </a:rPr>
              <a:t> </a:t>
            </a:r>
            <a:r>
              <a:rPr sz="1100" b="1" spc="100" dirty="0">
                <a:solidFill>
                  <a:srgbClr val="64ADB7"/>
                </a:solidFill>
                <a:latin typeface="Helvetica"/>
                <a:cs typeface="Helvetica"/>
              </a:rPr>
              <a:t>1:6-7</a:t>
            </a:r>
            <a:endParaRPr sz="11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Day 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400" y="2163622"/>
            <a:ext cx="3940810" cy="3334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685">
              <a:lnSpc>
                <a:spcPct val="108300"/>
              </a:lnSpc>
            </a:pP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Wisdom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capacity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mind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allows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understand 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life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God’s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perspective.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Throughout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book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Proverbs,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Solomon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encourages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-25" dirty="0">
                <a:solidFill>
                  <a:srgbClr val="231F20"/>
                </a:solidFill>
                <a:latin typeface="Geneva"/>
                <a:cs typeface="Geneva"/>
              </a:rPr>
              <a:t>“get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wisdom”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(Proverbs 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4:5).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He 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says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those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who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get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wisdom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love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life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(see </a:t>
            </a:r>
            <a:r>
              <a:rPr sz="1000" spc="-90" dirty="0">
                <a:solidFill>
                  <a:srgbClr val="231F20"/>
                </a:solidFill>
                <a:latin typeface="Geneva"/>
                <a:cs typeface="Geneva"/>
              </a:rPr>
              <a:t>19:8);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it’s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better 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get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wisdom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than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gold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(see </a:t>
            </a:r>
            <a:r>
              <a:rPr sz="1000" spc="-125" dirty="0">
                <a:solidFill>
                  <a:srgbClr val="231F20"/>
                </a:solidFill>
                <a:latin typeface="Geneva"/>
                <a:cs typeface="Geneva"/>
              </a:rPr>
              <a:t>16:16);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those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who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get 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wisdom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find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life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receive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favor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Lord</a:t>
            </a:r>
            <a:endParaRPr sz="1000">
              <a:latin typeface="Geneva"/>
              <a:cs typeface="Genev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(see </a:t>
            </a:r>
            <a:r>
              <a:rPr sz="1000" spc="-60" dirty="0">
                <a:solidFill>
                  <a:srgbClr val="231F20"/>
                </a:solidFill>
                <a:latin typeface="Geneva"/>
                <a:cs typeface="Geneva"/>
              </a:rPr>
              <a:t>8:32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–</a:t>
            </a:r>
            <a:r>
              <a:rPr sz="1000" spc="-11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Geneva"/>
                <a:cs typeface="Geneva"/>
              </a:rPr>
              <a:t>35).</a:t>
            </a:r>
            <a:endParaRPr sz="1000">
              <a:latin typeface="Geneva"/>
              <a:cs typeface="Geneva"/>
            </a:endParaRPr>
          </a:p>
          <a:p>
            <a:pPr marL="12700" marR="165100">
              <a:lnSpc>
                <a:spcPct val="108300"/>
              </a:lnSpc>
              <a:spcBef>
                <a:spcPts val="500"/>
              </a:spcBef>
            </a:pP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Yet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Ecclesiastes </a:t>
            </a:r>
            <a:r>
              <a:rPr sz="1000" spc="-70" dirty="0">
                <a:solidFill>
                  <a:srgbClr val="231F20"/>
                </a:solidFill>
                <a:latin typeface="Geneva"/>
                <a:cs typeface="Geneva"/>
              </a:rPr>
              <a:t>7:23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– </a:t>
            </a:r>
            <a:r>
              <a:rPr sz="1000" spc="-55" dirty="0">
                <a:solidFill>
                  <a:srgbClr val="231F20"/>
                </a:solidFill>
                <a:latin typeface="Geneva"/>
                <a:cs typeface="Geneva"/>
              </a:rPr>
              <a:t>24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Solomon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also makes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clear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getting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wisdom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challenging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process: </a:t>
            </a:r>
            <a:r>
              <a:rPr sz="1000" spc="-85" dirty="0">
                <a:solidFill>
                  <a:srgbClr val="231F20"/>
                </a:solidFill>
                <a:latin typeface="Geneva"/>
                <a:cs typeface="Geneva"/>
              </a:rPr>
              <a:t>“ </a:t>
            </a:r>
            <a:r>
              <a:rPr sz="1000" spc="-25" dirty="0">
                <a:solidFill>
                  <a:srgbClr val="231F20"/>
                </a:solidFill>
                <a:latin typeface="Geneva"/>
                <a:cs typeface="Geneva"/>
              </a:rPr>
              <a:t>‘I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am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determined 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wise’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but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was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beyond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me.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Whatever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exists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far 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off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most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profound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who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can</a:t>
            </a:r>
            <a:r>
              <a:rPr sz="1000" spc="-229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discover 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it?”</a:t>
            </a:r>
            <a:endParaRPr sz="1000">
              <a:latin typeface="Geneva"/>
              <a:cs typeface="Geneva"/>
            </a:endParaRPr>
          </a:p>
          <a:p>
            <a:pPr marL="12700" marR="358775">
              <a:lnSpc>
                <a:spcPct val="108300"/>
              </a:lnSpc>
              <a:spcBef>
                <a:spcPts val="500"/>
              </a:spcBef>
            </a:pP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Fortunately,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Scripture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provides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 instruction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21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this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area.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Here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four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Biblical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instructions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how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get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wisdom:</a:t>
            </a:r>
            <a:endParaRPr sz="1000">
              <a:latin typeface="Geneva"/>
              <a:cs typeface="Geneva"/>
            </a:endParaRPr>
          </a:p>
          <a:p>
            <a:pPr marL="12700" marR="5080">
              <a:lnSpc>
                <a:spcPct val="108300"/>
              </a:lnSpc>
              <a:spcBef>
                <a:spcPts val="500"/>
              </a:spcBef>
            </a:pPr>
            <a:r>
              <a:rPr sz="1000" spc="-204" dirty="0">
                <a:solidFill>
                  <a:srgbClr val="231F20"/>
                </a:solidFill>
                <a:latin typeface="Geneva"/>
                <a:cs typeface="Geneva"/>
              </a:rPr>
              <a:t>1.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Fear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God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Solomon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says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fear of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Lord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beginning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wisdom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(see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Proverbs </a:t>
            </a:r>
            <a:r>
              <a:rPr sz="1000" spc="-80" dirty="0">
                <a:solidFill>
                  <a:srgbClr val="231F20"/>
                </a:solidFill>
                <a:latin typeface="Geneva"/>
                <a:cs typeface="Geneva"/>
              </a:rPr>
              <a:t>9:10).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But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how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should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fear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God?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Philipp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Melanchthon,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collaborator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Martin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Luther,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discussed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what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means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fear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by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contrasting filial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fear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with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servile 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fear.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Filial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fear is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type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respect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love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child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has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parent,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fear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offending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one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most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5675" y="2163622"/>
            <a:ext cx="3918585" cy="3067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3375">
              <a:lnSpc>
                <a:spcPct val="108300"/>
              </a:lnSpc>
            </a:pP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adore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Geneva"/>
                <a:cs typeface="Geneva"/>
              </a:rPr>
              <a:t>trust.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contrast,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servile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fear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kind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fear 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prisoner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has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his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jailer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or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executioner.2</a:t>
            </a:r>
            <a:endParaRPr sz="1000">
              <a:latin typeface="Geneva"/>
              <a:cs typeface="Geneva"/>
            </a:endParaRPr>
          </a:p>
          <a:p>
            <a:pPr marL="12700" marR="134620">
              <a:lnSpc>
                <a:spcPct val="108300"/>
              </a:lnSpc>
              <a:spcBef>
                <a:spcPts val="500"/>
              </a:spcBef>
              <a:buFont typeface="Geneva"/>
              <a:buAutoNum type="arabicPeriod" startAt="2"/>
              <a:tabLst>
                <a:tab pos="154940" algn="l"/>
              </a:tabLst>
            </a:pPr>
            <a:r>
              <a:rPr sz="1000" i="1" spc="40" dirty="0">
                <a:solidFill>
                  <a:srgbClr val="231F20"/>
                </a:solidFill>
                <a:latin typeface="Helvetica Neue"/>
                <a:cs typeface="Helvetica Neue"/>
              </a:rPr>
              <a:t>Desire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wisdom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second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step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getting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wisdom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22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desire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with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all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heart.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As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Solomon </a:t>
            </a:r>
            <a:r>
              <a:rPr sz="1000" spc="-25" dirty="0">
                <a:solidFill>
                  <a:srgbClr val="231F20"/>
                </a:solidFill>
                <a:latin typeface="Geneva"/>
                <a:cs typeface="Geneva"/>
              </a:rPr>
              <a:t>says,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must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“look  for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 for silver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search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 for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hidden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treasure”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(Proverbs</a:t>
            </a:r>
            <a:r>
              <a:rPr sz="1000" spc="-10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Geneva"/>
                <a:cs typeface="Geneva"/>
              </a:rPr>
              <a:t>2:4).</a:t>
            </a:r>
            <a:endParaRPr sz="1000">
              <a:latin typeface="Geneva"/>
              <a:cs typeface="Geneva"/>
            </a:endParaRPr>
          </a:p>
          <a:p>
            <a:pPr marL="12700" marR="144145">
              <a:lnSpc>
                <a:spcPct val="108300"/>
              </a:lnSpc>
              <a:spcBef>
                <a:spcPts val="500"/>
              </a:spcBef>
              <a:buFont typeface="Geneva"/>
              <a:buAutoNum type="arabicPeriod" startAt="2"/>
              <a:tabLst>
                <a:tab pos="157480" algn="l"/>
              </a:tabLst>
            </a:pPr>
            <a:r>
              <a:rPr sz="1000" i="1" spc="40" dirty="0">
                <a:solidFill>
                  <a:srgbClr val="231F20"/>
                </a:solidFill>
                <a:latin typeface="Helvetica Neue"/>
                <a:cs typeface="Helvetica Neue"/>
              </a:rPr>
              <a:t>Pray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for wisdom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As James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tell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us, 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“If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any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lacks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wisdom,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should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ask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God,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who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gives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generously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all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without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finding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fault,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will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given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you”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(James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Geneva"/>
                <a:cs typeface="Geneva"/>
              </a:rPr>
              <a:t>1:5).</a:t>
            </a:r>
            <a:endParaRPr sz="1000">
              <a:latin typeface="Geneva"/>
              <a:cs typeface="Geneva"/>
            </a:endParaRPr>
          </a:p>
          <a:p>
            <a:pPr marL="12700" marR="198120">
              <a:lnSpc>
                <a:spcPct val="108300"/>
              </a:lnSpc>
              <a:spcBef>
                <a:spcPts val="500"/>
              </a:spcBef>
              <a:buFont typeface="Geneva"/>
              <a:buAutoNum type="arabicPeriod" startAt="2"/>
              <a:tabLst>
                <a:tab pos="164465" algn="l"/>
              </a:tabLst>
            </a:pP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Study </a:t>
            </a:r>
            <a:r>
              <a:rPr sz="1000" i="1" spc="15" dirty="0">
                <a:solidFill>
                  <a:srgbClr val="231F20"/>
                </a:solidFill>
                <a:latin typeface="Helvetica Neue"/>
                <a:cs typeface="Helvetica Neue"/>
              </a:rPr>
              <a:t>God’s </a:t>
            </a:r>
            <a:r>
              <a:rPr sz="1000" i="1" spc="70" dirty="0">
                <a:solidFill>
                  <a:srgbClr val="231F20"/>
                </a:solidFill>
                <a:latin typeface="Helvetica Neue"/>
                <a:cs typeface="Helvetica Neue"/>
              </a:rPr>
              <a:t>Word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fourth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step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getting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wisdom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studying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meditating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on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God’s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Word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(see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Psalm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0" dirty="0">
                <a:solidFill>
                  <a:srgbClr val="231F20"/>
                </a:solidFill>
                <a:latin typeface="Geneva"/>
                <a:cs typeface="Geneva"/>
              </a:rPr>
              <a:t>19:7).</a:t>
            </a:r>
            <a:endParaRPr sz="1000">
              <a:latin typeface="Geneva"/>
              <a:cs typeface="Geneva"/>
            </a:endParaRPr>
          </a:p>
          <a:p>
            <a:pPr marL="12700" marR="114935">
              <a:lnSpc>
                <a:spcPct val="108300"/>
              </a:lnSpc>
            </a:pP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shouldn’t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rely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merely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on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own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understanding,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though,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but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lean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on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wisdom and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insight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produced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by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Christians  throughout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church’s</a:t>
            </a:r>
            <a:r>
              <a:rPr sz="1000" spc="-12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history.</a:t>
            </a:r>
            <a:endParaRPr sz="1000">
              <a:latin typeface="Geneva"/>
              <a:cs typeface="Geneva"/>
            </a:endParaRPr>
          </a:p>
          <a:p>
            <a:pPr marL="12700" marR="5080">
              <a:lnSpc>
                <a:spcPct val="108300"/>
              </a:lnSpc>
              <a:spcBef>
                <a:spcPts val="500"/>
              </a:spcBef>
            </a:pPr>
            <a:r>
              <a:rPr sz="1000" spc="60" dirty="0">
                <a:solidFill>
                  <a:srgbClr val="231F20"/>
                </a:solidFill>
                <a:latin typeface="Geneva"/>
                <a:cs typeface="Geneva"/>
              </a:rPr>
              <a:t>PRACTICAL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TAKEAWAY: 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get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wisdom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must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fear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God,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study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his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Geneva"/>
                <a:cs typeface="Geneva"/>
              </a:rPr>
              <a:t>Word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prayerfully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desire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understand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life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from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God’s</a:t>
            </a:r>
            <a:r>
              <a:rPr sz="1000" spc="-6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perspective.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400" y="1756085"/>
            <a:ext cx="5328920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465" dirty="0">
                <a:solidFill>
                  <a:srgbClr val="E4465E"/>
                </a:solidFill>
                <a:latin typeface="Geneva"/>
                <a:cs typeface="Geneva"/>
              </a:rPr>
              <a:t>4   </a:t>
            </a:r>
            <a:r>
              <a:rPr sz="2100" spc="-350" dirty="0">
                <a:solidFill>
                  <a:srgbClr val="E4465E"/>
                </a:solidFill>
                <a:latin typeface="Geneva"/>
                <a:cs typeface="Geneva"/>
              </a:rPr>
              <a:t>Ways  </a:t>
            </a:r>
            <a:r>
              <a:rPr sz="2100" spc="-345" dirty="0">
                <a:solidFill>
                  <a:srgbClr val="E4465E"/>
                </a:solidFill>
                <a:latin typeface="Geneva"/>
                <a:cs typeface="Geneva"/>
              </a:rPr>
              <a:t>to  </a:t>
            </a:r>
            <a:r>
              <a:rPr sz="2100" spc="-295" dirty="0">
                <a:solidFill>
                  <a:srgbClr val="E4465E"/>
                </a:solidFill>
                <a:latin typeface="Geneva"/>
                <a:cs typeface="Geneva"/>
              </a:rPr>
              <a:t>Get  </a:t>
            </a:r>
            <a:r>
              <a:rPr sz="2100" spc="-254" dirty="0">
                <a:solidFill>
                  <a:srgbClr val="E4465E"/>
                </a:solidFill>
                <a:latin typeface="Geneva"/>
                <a:cs typeface="Geneva"/>
              </a:rPr>
              <a:t>Wisdom. </a:t>
            </a:r>
            <a:r>
              <a:rPr sz="2100" b="1" spc="-165" dirty="0">
                <a:solidFill>
                  <a:srgbClr val="E4465E"/>
                </a:solidFill>
                <a:latin typeface="Helvetica"/>
                <a:cs typeface="Helvetica"/>
              </a:rPr>
              <a:t>Habit:  </a:t>
            </a:r>
            <a:r>
              <a:rPr sz="2100" b="1" spc="-195" dirty="0">
                <a:solidFill>
                  <a:srgbClr val="E4465E"/>
                </a:solidFill>
                <a:latin typeface="Helvetica"/>
                <a:cs typeface="Helvetica"/>
              </a:rPr>
              <a:t>Developing</a:t>
            </a:r>
            <a:r>
              <a:rPr sz="2100" b="1" spc="-80" dirty="0">
                <a:solidFill>
                  <a:srgbClr val="E4465E"/>
                </a:solidFill>
                <a:latin typeface="Helvetica"/>
                <a:cs typeface="Helvetica"/>
              </a:rPr>
              <a:t> </a:t>
            </a:r>
            <a:r>
              <a:rPr sz="2100" b="1" spc="-260" dirty="0">
                <a:solidFill>
                  <a:srgbClr val="E4465E"/>
                </a:solidFill>
                <a:latin typeface="Helvetica"/>
                <a:cs typeface="Helvetica"/>
              </a:rPr>
              <a:t>Wisdom</a:t>
            </a:r>
            <a:endParaRPr sz="2100">
              <a:latin typeface="Helvetica"/>
              <a:cs typeface="Helvetic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0579" y="505861"/>
            <a:ext cx="2862580" cy="1022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340" marR="722630" indent="-167640">
              <a:lnSpc>
                <a:spcPct val="113700"/>
              </a:lnSpc>
            </a:pPr>
            <a:r>
              <a:rPr sz="1100" i="1" spc="40" dirty="0">
                <a:solidFill>
                  <a:srgbClr val="E4465E"/>
                </a:solidFill>
                <a:latin typeface="Helvetica Neue"/>
                <a:cs typeface="Helvetica Neue"/>
              </a:rPr>
              <a:t>The </a:t>
            </a:r>
            <a:r>
              <a:rPr sz="1100" i="1" spc="50" dirty="0">
                <a:solidFill>
                  <a:srgbClr val="E4465E"/>
                </a:solidFill>
                <a:latin typeface="Helvetica Neue"/>
                <a:cs typeface="Helvetica Neue"/>
              </a:rPr>
              <a:t>law </a:t>
            </a:r>
            <a:r>
              <a:rPr sz="1100" i="1" spc="60" dirty="0">
                <a:solidFill>
                  <a:srgbClr val="E4465E"/>
                </a:solidFill>
                <a:latin typeface="Helvetica Neue"/>
                <a:cs typeface="Helvetica Neue"/>
              </a:rPr>
              <a:t>of </a:t>
            </a:r>
            <a:r>
              <a:rPr sz="1100" i="1" spc="65" dirty="0">
                <a:solidFill>
                  <a:srgbClr val="E4465E"/>
                </a:solidFill>
                <a:latin typeface="Helvetica Neue"/>
                <a:cs typeface="Helvetica Neue"/>
              </a:rPr>
              <a:t>the </a:t>
            </a:r>
            <a:r>
              <a:rPr sz="1100" i="1" spc="40" dirty="0">
                <a:solidFill>
                  <a:srgbClr val="E4465E"/>
                </a:solidFill>
                <a:latin typeface="Helvetica Neue"/>
                <a:cs typeface="Helvetica Neue"/>
              </a:rPr>
              <a:t>LORD </a:t>
            </a:r>
            <a:r>
              <a:rPr sz="1100" i="1" spc="20" dirty="0">
                <a:solidFill>
                  <a:srgbClr val="E4465E"/>
                </a:solidFill>
                <a:latin typeface="Helvetica Neue"/>
                <a:cs typeface="Helvetica Neue"/>
              </a:rPr>
              <a:t>is</a:t>
            </a:r>
            <a:r>
              <a:rPr sz="1100" i="1" spc="-200" dirty="0">
                <a:solidFill>
                  <a:srgbClr val="E4465E"/>
                </a:solidFill>
                <a:latin typeface="Helvetica Neue"/>
                <a:cs typeface="Helvetica Neue"/>
              </a:rPr>
              <a:t> </a:t>
            </a:r>
            <a:r>
              <a:rPr sz="1100" i="1" spc="45" dirty="0">
                <a:solidFill>
                  <a:srgbClr val="E4465E"/>
                </a:solidFill>
                <a:latin typeface="Helvetica Neue"/>
                <a:cs typeface="Helvetica Neue"/>
              </a:rPr>
              <a:t>perfect,  </a:t>
            </a:r>
            <a:r>
              <a:rPr sz="1100" i="1" spc="50" dirty="0">
                <a:solidFill>
                  <a:srgbClr val="E4465E"/>
                </a:solidFill>
                <a:latin typeface="Helvetica Neue"/>
                <a:cs typeface="Helvetica Neue"/>
              </a:rPr>
              <a:t>refreshing </a:t>
            </a:r>
            <a:r>
              <a:rPr sz="1100" i="1" spc="65" dirty="0">
                <a:solidFill>
                  <a:srgbClr val="E4465E"/>
                </a:solidFill>
                <a:latin typeface="Helvetica Neue"/>
                <a:cs typeface="Helvetica Neue"/>
              </a:rPr>
              <a:t>the</a:t>
            </a:r>
            <a:r>
              <a:rPr sz="1100" i="1" spc="-45" dirty="0">
                <a:solidFill>
                  <a:srgbClr val="E4465E"/>
                </a:solidFill>
                <a:latin typeface="Helvetica Neue"/>
                <a:cs typeface="Helvetica Neue"/>
              </a:rPr>
              <a:t> </a:t>
            </a:r>
            <a:r>
              <a:rPr sz="1100" i="1" spc="20" dirty="0">
                <a:solidFill>
                  <a:srgbClr val="E4465E"/>
                </a:solidFill>
                <a:latin typeface="Helvetica Neue"/>
                <a:cs typeface="Helvetica Neue"/>
              </a:rPr>
              <a:t>soul.</a:t>
            </a:r>
            <a:endParaRPr sz="1100">
              <a:latin typeface="Helvetica Neue"/>
              <a:cs typeface="Helvetica Neue"/>
            </a:endParaRPr>
          </a:p>
          <a:p>
            <a:pPr marL="180340" marR="5080" indent="-167640">
              <a:lnSpc>
                <a:spcPct val="113700"/>
              </a:lnSpc>
            </a:pPr>
            <a:r>
              <a:rPr sz="1100" i="1" spc="40" dirty="0">
                <a:solidFill>
                  <a:srgbClr val="E4465E"/>
                </a:solidFill>
                <a:latin typeface="Helvetica Neue"/>
                <a:cs typeface="Helvetica Neue"/>
              </a:rPr>
              <a:t>The </a:t>
            </a:r>
            <a:r>
              <a:rPr sz="1100" i="1" spc="50" dirty="0">
                <a:solidFill>
                  <a:srgbClr val="E4465E"/>
                </a:solidFill>
                <a:latin typeface="Helvetica Neue"/>
                <a:cs typeface="Helvetica Neue"/>
              </a:rPr>
              <a:t>statutes </a:t>
            </a:r>
            <a:r>
              <a:rPr sz="1100" i="1" spc="60" dirty="0">
                <a:solidFill>
                  <a:srgbClr val="E4465E"/>
                </a:solidFill>
                <a:latin typeface="Helvetica Neue"/>
                <a:cs typeface="Helvetica Neue"/>
              </a:rPr>
              <a:t>of </a:t>
            </a:r>
            <a:r>
              <a:rPr sz="1100" i="1" spc="65" dirty="0">
                <a:solidFill>
                  <a:srgbClr val="E4465E"/>
                </a:solidFill>
                <a:latin typeface="Helvetica Neue"/>
                <a:cs typeface="Helvetica Neue"/>
              </a:rPr>
              <a:t>the </a:t>
            </a:r>
            <a:r>
              <a:rPr sz="1100" i="1" spc="40" dirty="0">
                <a:solidFill>
                  <a:srgbClr val="E4465E"/>
                </a:solidFill>
                <a:latin typeface="Helvetica Neue"/>
                <a:cs typeface="Helvetica Neue"/>
              </a:rPr>
              <a:t>LORD </a:t>
            </a:r>
            <a:r>
              <a:rPr sz="1100" i="1" spc="55" dirty="0">
                <a:solidFill>
                  <a:srgbClr val="E4465E"/>
                </a:solidFill>
                <a:latin typeface="Helvetica Neue"/>
                <a:cs typeface="Helvetica Neue"/>
              </a:rPr>
              <a:t>are</a:t>
            </a:r>
            <a:r>
              <a:rPr sz="1100" i="1" spc="-155" dirty="0">
                <a:solidFill>
                  <a:srgbClr val="E4465E"/>
                </a:solidFill>
                <a:latin typeface="Helvetica Neue"/>
                <a:cs typeface="Helvetica Neue"/>
              </a:rPr>
              <a:t> </a:t>
            </a:r>
            <a:r>
              <a:rPr sz="1100" i="1" spc="45" dirty="0">
                <a:solidFill>
                  <a:srgbClr val="E4465E"/>
                </a:solidFill>
                <a:latin typeface="Helvetica Neue"/>
                <a:cs typeface="Helvetica Neue"/>
              </a:rPr>
              <a:t>trustworthy,  </a:t>
            </a:r>
            <a:r>
              <a:rPr sz="1100" i="1" spc="70" dirty="0">
                <a:solidFill>
                  <a:srgbClr val="E4465E"/>
                </a:solidFill>
                <a:latin typeface="Helvetica Neue"/>
                <a:cs typeface="Helvetica Neue"/>
              </a:rPr>
              <a:t>making </a:t>
            </a:r>
            <a:r>
              <a:rPr sz="1100" i="1" spc="45" dirty="0">
                <a:solidFill>
                  <a:srgbClr val="E4465E"/>
                </a:solidFill>
                <a:latin typeface="Helvetica Neue"/>
                <a:cs typeface="Helvetica Neue"/>
              </a:rPr>
              <a:t>wise </a:t>
            </a:r>
            <a:r>
              <a:rPr sz="1100" i="1" spc="65" dirty="0">
                <a:solidFill>
                  <a:srgbClr val="E4465E"/>
                </a:solidFill>
                <a:latin typeface="Helvetica Neue"/>
                <a:cs typeface="Helvetica Neue"/>
              </a:rPr>
              <a:t>the</a:t>
            </a:r>
            <a:r>
              <a:rPr sz="1100" i="1" spc="-105" dirty="0">
                <a:solidFill>
                  <a:srgbClr val="E4465E"/>
                </a:solidFill>
                <a:latin typeface="Helvetica Neue"/>
                <a:cs typeface="Helvetica Neue"/>
              </a:rPr>
              <a:t> </a:t>
            </a:r>
            <a:r>
              <a:rPr sz="1100" i="1" spc="30" dirty="0">
                <a:solidFill>
                  <a:srgbClr val="E4465E"/>
                </a:solidFill>
                <a:latin typeface="Helvetica Neue"/>
                <a:cs typeface="Helvetica Neue"/>
              </a:rPr>
              <a:t>simple.</a:t>
            </a:r>
            <a:endParaRPr sz="1100">
              <a:latin typeface="Helvetica Neue"/>
              <a:cs typeface="Helvetica Neue"/>
            </a:endParaRPr>
          </a:p>
          <a:p>
            <a:pPr marL="53975">
              <a:lnSpc>
                <a:spcPct val="100000"/>
              </a:lnSpc>
              <a:spcBef>
                <a:spcPts val="675"/>
              </a:spcBef>
            </a:pPr>
            <a:r>
              <a:rPr sz="1100" b="1" spc="105" dirty="0">
                <a:solidFill>
                  <a:srgbClr val="E4465E"/>
                </a:solidFill>
                <a:latin typeface="Helvetica"/>
                <a:cs typeface="Helvetica"/>
              </a:rPr>
              <a:t>Psalm</a:t>
            </a:r>
            <a:r>
              <a:rPr sz="1100" b="1" spc="180" dirty="0">
                <a:solidFill>
                  <a:srgbClr val="E4465E"/>
                </a:solidFill>
                <a:latin typeface="Helvetica"/>
                <a:cs typeface="Helvetica"/>
              </a:rPr>
              <a:t> </a:t>
            </a:r>
            <a:r>
              <a:rPr sz="1100" b="1" spc="85" dirty="0">
                <a:solidFill>
                  <a:srgbClr val="E4465E"/>
                </a:solidFill>
                <a:latin typeface="Helvetica"/>
                <a:cs typeface="Helvetica"/>
              </a:rPr>
              <a:t>19:7</a:t>
            </a:r>
            <a:r>
              <a:rPr sz="1100" b="1" spc="-195" dirty="0">
                <a:solidFill>
                  <a:srgbClr val="E4465E"/>
                </a:solidFill>
                <a:latin typeface="Helvetica"/>
                <a:cs typeface="Helvetica"/>
              </a:rPr>
              <a:t> </a:t>
            </a:r>
            <a:endParaRPr sz="11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DAB64C"/>
                </a:solidFill>
              </a:rPr>
              <a:t>Day 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400" y="2163622"/>
            <a:ext cx="3961765" cy="310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7015">
              <a:lnSpc>
                <a:spcPct val="108300"/>
              </a:lnSpc>
            </a:pP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one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activity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do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more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than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any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other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sleep.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About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one-third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each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day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one-third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lives is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spent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sleeping.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Sleep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so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essential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functioning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 bodies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will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die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if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go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too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long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without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it.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But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importance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sleep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not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limited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physical</a:t>
            </a:r>
            <a:endParaRPr sz="1000">
              <a:latin typeface="Geneva"/>
              <a:cs typeface="Genev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functions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sleep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also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spiritual</a:t>
            </a:r>
            <a:r>
              <a:rPr sz="1000" spc="-15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activity.</a:t>
            </a:r>
            <a:endParaRPr sz="1000">
              <a:latin typeface="Geneva"/>
              <a:cs typeface="Geneva"/>
            </a:endParaRPr>
          </a:p>
          <a:p>
            <a:pPr marL="12700" marR="5080">
              <a:lnSpc>
                <a:spcPct val="108300"/>
              </a:lnSpc>
              <a:spcBef>
                <a:spcPts val="500"/>
              </a:spcBef>
            </a:pPr>
            <a:r>
              <a:rPr sz="1000" i="1" spc="30" dirty="0">
                <a:solidFill>
                  <a:srgbClr val="231F20"/>
                </a:solidFill>
                <a:latin typeface="Helvetica Neue"/>
                <a:cs typeface="Helvetica Neue"/>
              </a:rPr>
              <a:t>Sleep 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is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a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spiritual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reminder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Everyone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sleeps,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but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heavenly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Father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never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does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(see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Psalm </a:t>
            </a:r>
            <a:r>
              <a:rPr sz="1000" spc="-130" dirty="0">
                <a:solidFill>
                  <a:srgbClr val="231F20"/>
                </a:solidFill>
                <a:latin typeface="Geneva"/>
                <a:cs typeface="Geneva"/>
              </a:rPr>
              <a:t>121:4).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Sleep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therefore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daily reminder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 not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God.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“Once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day 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sends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bed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like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patients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with a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sickness,”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says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John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Piper.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“The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sickness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chronic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tendency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think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control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work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indispensable. </a:t>
            </a:r>
            <a:r>
              <a:rPr sz="1000" spc="-50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cure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this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disease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turns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into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helpless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sacks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sand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once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day.”3</a:t>
            </a:r>
            <a:endParaRPr sz="1000">
              <a:latin typeface="Geneva"/>
              <a:cs typeface="Geneva"/>
            </a:endParaRPr>
          </a:p>
          <a:p>
            <a:pPr marL="12700" marR="5080">
              <a:lnSpc>
                <a:spcPct val="108300"/>
              </a:lnSpc>
              <a:spcBef>
                <a:spcPts val="500"/>
              </a:spcBef>
            </a:pPr>
            <a:r>
              <a:rPr sz="1000" i="1" spc="30" dirty="0">
                <a:solidFill>
                  <a:srgbClr val="231F20"/>
                </a:solidFill>
                <a:latin typeface="Helvetica Neue"/>
                <a:cs typeface="Helvetica Neue"/>
              </a:rPr>
              <a:t>Sleep</a:t>
            </a:r>
            <a:r>
              <a:rPr sz="1000" i="1" spc="15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is</a:t>
            </a:r>
            <a:r>
              <a:rPr sz="1000" i="1" spc="15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an</a:t>
            </a:r>
            <a:r>
              <a:rPr sz="1000" i="1" spc="15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act</a:t>
            </a:r>
            <a:r>
              <a:rPr sz="1000" i="1" spc="15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60" dirty="0">
                <a:solidFill>
                  <a:srgbClr val="231F20"/>
                </a:solidFill>
                <a:latin typeface="Helvetica Neue"/>
                <a:cs typeface="Helvetica Neue"/>
              </a:rPr>
              <a:t>of</a:t>
            </a:r>
            <a:r>
              <a:rPr sz="1000" i="1" spc="15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spiritual</a:t>
            </a:r>
            <a:r>
              <a:rPr sz="1000" i="1" spc="15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trust</a:t>
            </a:r>
            <a:r>
              <a:rPr sz="1000" i="1" spc="15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never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more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physically  vulnerable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than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when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sleeping.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Although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most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live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relative 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safety,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many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people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throughout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history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including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David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his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flight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Absalom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sleep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was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place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oneself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at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mercy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one’s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enemies.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5675" y="2163622"/>
            <a:ext cx="3961765" cy="277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300"/>
              </a:lnSpc>
            </a:pPr>
            <a:r>
              <a:rPr sz="1000" i="1" spc="30" dirty="0">
                <a:solidFill>
                  <a:srgbClr val="231F20"/>
                </a:solidFill>
                <a:latin typeface="Helvetica Neue"/>
                <a:cs typeface="Helvetica Neue"/>
              </a:rPr>
              <a:t>Sleep 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is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an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earthly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picture </a:t>
            </a:r>
            <a:r>
              <a:rPr sz="1000" i="1" spc="60" dirty="0">
                <a:solidFill>
                  <a:srgbClr val="231F20"/>
                </a:solidFill>
                <a:latin typeface="Helvetica Neue"/>
                <a:cs typeface="Helvetica Neue"/>
              </a:rPr>
              <a:t>of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a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spiritual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reality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Scripture,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sleep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frequently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used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metaphor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death.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For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instance,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Jesus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confused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his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disciples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concerning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Lazarus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by using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euphemism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Lazarus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being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asleep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which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disciples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took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literally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(see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John </a:t>
            </a:r>
            <a:r>
              <a:rPr sz="1000" spc="-190" dirty="0">
                <a:solidFill>
                  <a:srgbClr val="231F20"/>
                </a:solidFill>
                <a:latin typeface="Geneva"/>
                <a:cs typeface="Geneva"/>
              </a:rPr>
              <a:t>11).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Death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described</a:t>
            </a:r>
            <a:r>
              <a:rPr sz="1000" spc="-229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sleep,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especially</a:t>
            </a:r>
            <a:endParaRPr sz="1000">
              <a:latin typeface="Geneva"/>
              <a:cs typeface="Geneva"/>
            </a:endParaRPr>
          </a:p>
          <a:p>
            <a:pPr marL="12700" marR="64135">
              <a:lnSpc>
                <a:spcPct val="108300"/>
              </a:lnSpc>
            </a:pP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believers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(see </a:t>
            </a:r>
            <a:r>
              <a:rPr sz="1000" spc="-335" dirty="0">
                <a:solidFill>
                  <a:srgbClr val="231F20"/>
                </a:solidFill>
                <a:latin typeface="Geneva"/>
                <a:cs typeface="Geneva"/>
              </a:rPr>
              <a:t>1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Corinthians </a:t>
            </a:r>
            <a:r>
              <a:rPr sz="1000" spc="-155" dirty="0">
                <a:solidFill>
                  <a:srgbClr val="231F20"/>
                </a:solidFill>
                <a:latin typeface="Geneva"/>
                <a:cs typeface="Geneva"/>
              </a:rPr>
              <a:t>15; </a:t>
            </a:r>
            <a:r>
              <a:rPr sz="1000" spc="-335" dirty="0">
                <a:solidFill>
                  <a:srgbClr val="231F20"/>
                </a:solidFill>
                <a:latin typeface="Geneva"/>
                <a:cs typeface="Geneva"/>
              </a:rPr>
              <a:t>1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Thessalonians 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4),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while</a:t>
            </a:r>
            <a:r>
              <a:rPr sz="1000" spc="-7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resurrection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sometimes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described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waking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sleep 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(see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Job</a:t>
            </a:r>
            <a:r>
              <a:rPr sz="1000" spc="-12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14" dirty="0">
                <a:solidFill>
                  <a:srgbClr val="231F20"/>
                </a:solidFill>
                <a:latin typeface="Geneva"/>
                <a:cs typeface="Geneva"/>
              </a:rPr>
              <a:t>14:12).4</a:t>
            </a:r>
            <a:endParaRPr sz="1000">
              <a:latin typeface="Geneva"/>
              <a:cs typeface="Geneva"/>
            </a:endParaRPr>
          </a:p>
          <a:p>
            <a:pPr marL="12700" marR="141605">
              <a:lnSpc>
                <a:spcPct val="108300"/>
              </a:lnSpc>
              <a:spcBef>
                <a:spcPts val="500"/>
              </a:spcBef>
            </a:pPr>
            <a:r>
              <a:rPr sz="1000" i="1" spc="30" dirty="0">
                <a:solidFill>
                  <a:srgbClr val="231F20"/>
                </a:solidFill>
                <a:latin typeface="Helvetica Neue"/>
                <a:cs typeface="Helvetica Neue"/>
              </a:rPr>
              <a:t>Sleep as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spiritual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preparation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—One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most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overlooked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aspects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spiritual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formation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simply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getting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enough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sleep. 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As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John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Ortberg </a:t>
            </a:r>
            <a:r>
              <a:rPr sz="1000" spc="-25" dirty="0">
                <a:solidFill>
                  <a:srgbClr val="231F20"/>
                </a:solidFill>
                <a:latin typeface="Geneva"/>
                <a:cs typeface="Geneva"/>
              </a:rPr>
              <a:t>says, 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“I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have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discovered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I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have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very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hard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time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thinking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feeling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acting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like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Jesus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when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I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lack 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sleep.”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Sleep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form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spiritual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preparation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equips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 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follow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where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Christ</a:t>
            </a:r>
            <a:r>
              <a:rPr sz="1000" spc="-17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leads.5</a:t>
            </a:r>
            <a:endParaRPr sz="1000">
              <a:latin typeface="Geneva"/>
              <a:cs typeface="Geneva"/>
            </a:endParaRPr>
          </a:p>
          <a:p>
            <a:pPr marL="12700" marR="429259">
              <a:lnSpc>
                <a:spcPct val="108300"/>
              </a:lnSpc>
              <a:spcBef>
                <a:spcPts val="500"/>
              </a:spcBef>
            </a:pPr>
            <a:r>
              <a:rPr sz="1000" spc="60" dirty="0">
                <a:solidFill>
                  <a:srgbClr val="231F20"/>
                </a:solidFill>
                <a:latin typeface="Geneva"/>
                <a:cs typeface="Geneva"/>
              </a:rPr>
              <a:t>PRACTICAL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TAKEAWAY: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Sleep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essential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for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both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our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physical</a:t>
            </a:r>
            <a:r>
              <a:rPr sz="1000" spc="-5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health</a:t>
            </a:r>
            <a:r>
              <a:rPr sz="1000" spc="-5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5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r>
              <a:rPr sz="1000" spc="-5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spiritual</a:t>
            </a:r>
            <a:r>
              <a:rPr sz="1000" spc="-5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development.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400" y="1756085"/>
            <a:ext cx="4331335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210" dirty="0">
                <a:solidFill>
                  <a:srgbClr val="DAB64C"/>
                </a:solidFill>
                <a:latin typeface="Geneva"/>
                <a:cs typeface="Geneva"/>
              </a:rPr>
              <a:t>Sleep </a:t>
            </a:r>
            <a:r>
              <a:rPr sz="2100" spc="-370" dirty="0">
                <a:solidFill>
                  <a:srgbClr val="DAB64C"/>
                </a:solidFill>
                <a:latin typeface="Geneva"/>
                <a:cs typeface="Geneva"/>
              </a:rPr>
              <a:t>As  </a:t>
            </a:r>
            <a:r>
              <a:rPr sz="2100" spc="-225" dirty="0">
                <a:solidFill>
                  <a:srgbClr val="DAB64C"/>
                </a:solidFill>
                <a:latin typeface="Geneva"/>
                <a:cs typeface="Geneva"/>
              </a:rPr>
              <a:t>a </a:t>
            </a:r>
            <a:r>
              <a:rPr sz="2100" spc="-110" dirty="0">
                <a:solidFill>
                  <a:srgbClr val="DAB64C"/>
                </a:solidFill>
                <a:latin typeface="Geneva"/>
                <a:cs typeface="Geneva"/>
              </a:rPr>
              <a:t>Spiritual </a:t>
            </a:r>
            <a:r>
              <a:rPr sz="2100" spc="-215" dirty="0">
                <a:solidFill>
                  <a:srgbClr val="DAB64C"/>
                </a:solidFill>
                <a:latin typeface="Geneva"/>
                <a:cs typeface="Geneva"/>
              </a:rPr>
              <a:t>Activity. </a:t>
            </a:r>
            <a:r>
              <a:rPr sz="2100" b="1" spc="-165" dirty="0">
                <a:solidFill>
                  <a:srgbClr val="DAB64C"/>
                </a:solidFill>
                <a:latin typeface="Helvetica"/>
                <a:cs typeface="Helvetica"/>
              </a:rPr>
              <a:t>Habit:  </a:t>
            </a:r>
            <a:r>
              <a:rPr sz="2100" b="1" spc="-95" dirty="0">
                <a:solidFill>
                  <a:srgbClr val="DAB64C"/>
                </a:solidFill>
                <a:latin typeface="Helvetica"/>
                <a:cs typeface="Helvetica"/>
              </a:rPr>
              <a:t> </a:t>
            </a:r>
            <a:r>
              <a:rPr sz="2100" b="1" spc="-185" dirty="0">
                <a:solidFill>
                  <a:srgbClr val="DAB64C"/>
                </a:solidFill>
                <a:latin typeface="Helvetica"/>
                <a:cs typeface="Helvetica"/>
              </a:rPr>
              <a:t>Rest</a:t>
            </a:r>
            <a:endParaRPr sz="2100">
              <a:latin typeface="Helvetica"/>
              <a:cs typeface="Helvetic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0579" y="528828"/>
            <a:ext cx="3258185" cy="619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i="1" spc="15" dirty="0">
                <a:solidFill>
                  <a:srgbClr val="DAB64C"/>
                </a:solidFill>
                <a:latin typeface="Helvetica Neue"/>
                <a:cs typeface="Helvetica Neue"/>
              </a:rPr>
              <a:t>I </a:t>
            </a:r>
            <a:r>
              <a:rPr sz="1100" i="1" spc="35" dirty="0">
                <a:solidFill>
                  <a:srgbClr val="DAB64C"/>
                </a:solidFill>
                <a:latin typeface="Helvetica Neue"/>
                <a:cs typeface="Helvetica Neue"/>
              </a:rPr>
              <a:t>lie </a:t>
            </a:r>
            <a:r>
              <a:rPr sz="1100" i="1" spc="65" dirty="0">
                <a:solidFill>
                  <a:srgbClr val="DAB64C"/>
                </a:solidFill>
                <a:latin typeface="Helvetica Neue"/>
                <a:cs typeface="Helvetica Neue"/>
              </a:rPr>
              <a:t>down </a:t>
            </a:r>
            <a:r>
              <a:rPr sz="1100" i="1" spc="60" dirty="0">
                <a:solidFill>
                  <a:srgbClr val="DAB64C"/>
                </a:solidFill>
                <a:latin typeface="Helvetica Neue"/>
                <a:cs typeface="Helvetica Neue"/>
              </a:rPr>
              <a:t>and</a:t>
            </a:r>
            <a:r>
              <a:rPr sz="1100" i="1" spc="-100" dirty="0">
                <a:solidFill>
                  <a:srgbClr val="DAB64C"/>
                </a:solidFill>
                <a:latin typeface="Helvetica Neue"/>
                <a:cs typeface="Helvetica Neue"/>
              </a:rPr>
              <a:t> </a:t>
            </a:r>
            <a:r>
              <a:rPr sz="1100" i="1" spc="25" dirty="0">
                <a:solidFill>
                  <a:srgbClr val="DAB64C"/>
                </a:solidFill>
                <a:latin typeface="Helvetica Neue"/>
                <a:cs typeface="Helvetica Neue"/>
              </a:rPr>
              <a:t>sleep;</a:t>
            </a:r>
            <a:endParaRPr sz="1100">
              <a:latin typeface="Helvetica Neue"/>
              <a:cs typeface="Helvetica Neue"/>
            </a:endParaRPr>
          </a:p>
          <a:p>
            <a:pPr marL="180340">
              <a:lnSpc>
                <a:spcPct val="100000"/>
              </a:lnSpc>
              <a:spcBef>
                <a:spcPts val="180"/>
              </a:spcBef>
            </a:pPr>
            <a:r>
              <a:rPr sz="1100" i="1" spc="15" dirty="0">
                <a:solidFill>
                  <a:srgbClr val="DAB64C"/>
                </a:solidFill>
                <a:latin typeface="Helvetica Neue"/>
                <a:cs typeface="Helvetica Neue"/>
              </a:rPr>
              <a:t>I </a:t>
            </a:r>
            <a:r>
              <a:rPr sz="1100" i="1" spc="55" dirty="0">
                <a:solidFill>
                  <a:srgbClr val="DAB64C"/>
                </a:solidFill>
                <a:latin typeface="Helvetica Neue"/>
                <a:cs typeface="Helvetica Neue"/>
              </a:rPr>
              <a:t>wake </a:t>
            </a:r>
            <a:r>
              <a:rPr sz="1100" i="1" spc="40" dirty="0">
                <a:solidFill>
                  <a:srgbClr val="DAB64C"/>
                </a:solidFill>
                <a:latin typeface="Helvetica Neue"/>
                <a:cs typeface="Helvetica Neue"/>
              </a:rPr>
              <a:t>again, </a:t>
            </a:r>
            <a:r>
              <a:rPr sz="1100" i="1" spc="45" dirty="0">
                <a:solidFill>
                  <a:srgbClr val="DAB64C"/>
                </a:solidFill>
                <a:latin typeface="Helvetica Neue"/>
                <a:cs typeface="Helvetica Neue"/>
              </a:rPr>
              <a:t>because </a:t>
            </a:r>
            <a:r>
              <a:rPr sz="1100" i="1" spc="65" dirty="0">
                <a:solidFill>
                  <a:srgbClr val="DAB64C"/>
                </a:solidFill>
                <a:latin typeface="Helvetica Neue"/>
                <a:cs typeface="Helvetica Neue"/>
              </a:rPr>
              <a:t>the </a:t>
            </a:r>
            <a:r>
              <a:rPr sz="1100" i="1" spc="40" dirty="0">
                <a:solidFill>
                  <a:srgbClr val="DAB64C"/>
                </a:solidFill>
                <a:latin typeface="Helvetica Neue"/>
                <a:cs typeface="Helvetica Neue"/>
              </a:rPr>
              <a:t>LORD sustains</a:t>
            </a:r>
            <a:r>
              <a:rPr sz="1100" i="1" spc="-180" dirty="0">
                <a:solidFill>
                  <a:srgbClr val="DAB64C"/>
                </a:solidFill>
                <a:latin typeface="Helvetica Neue"/>
                <a:cs typeface="Helvetica Neue"/>
              </a:rPr>
              <a:t> </a:t>
            </a:r>
            <a:r>
              <a:rPr sz="1100" i="1" spc="30" dirty="0">
                <a:solidFill>
                  <a:srgbClr val="DAB64C"/>
                </a:solidFill>
                <a:latin typeface="Helvetica Neue"/>
                <a:cs typeface="Helvetica Neue"/>
              </a:rPr>
              <a:t>me.</a:t>
            </a:r>
            <a:endParaRPr sz="1100">
              <a:latin typeface="Helvetica Neue"/>
              <a:cs typeface="Helvetica Neue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100" b="1" spc="105" dirty="0">
                <a:solidFill>
                  <a:srgbClr val="DAB64C"/>
                </a:solidFill>
                <a:latin typeface="Helvetica"/>
                <a:cs typeface="Helvetica"/>
              </a:rPr>
              <a:t>Psalm</a:t>
            </a:r>
            <a:r>
              <a:rPr sz="1100" b="1" spc="170" dirty="0">
                <a:solidFill>
                  <a:srgbClr val="DAB64C"/>
                </a:solidFill>
                <a:latin typeface="Helvetica"/>
                <a:cs typeface="Helvetica"/>
              </a:rPr>
              <a:t> </a:t>
            </a:r>
            <a:r>
              <a:rPr sz="1100" b="1" spc="114" dirty="0">
                <a:solidFill>
                  <a:srgbClr val="DAB64C"/>
                </a:solidFill>
                <a:latin typeface="Helvetica"/>
                <a:cs typeface="Helvetica"/>
              </a:rPr>
              <a:t>3:5</a:t>
            </a:r>
            <a:r>
              <a:rPr sz="1100" b="1" spc="-195" dirty="0">
                <a:solidFill>
                  <a:srgbClr val="DAB64C"/>
                </a:solidFill>
                <a:latin typeface="Helvetica"/>
                <a:cs typeface="Helvetica"/>
              </a:rPr>
              <a:t> </a:t>
            </a:r>
            <a:endParaRPr sz="11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400" y="683974"/>
            <a:ext cx="18542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solidFill>
                  <a:srgbClr val="F15C4E"/>
                </a:solidFill>
                <a:latin typeface="Helvetica"/>
                <a:cs typeface="Helvetica"/>
              </a:rPr>
              <a:t>Day 4</a:t>
            </a:r>
            <a:endParaRPr sz="4400" dirty="0">
              <a:latin typeface="Helvetica"/>
              <a:cs typeface="Helvetic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0400" y="2163622"/>
            <a:ext cx="3940175" cy="3499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3355">
              <a:lnSpc>
                <a:spcPct val="108300"/>
              </a:lnSpc>
            </a:pP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We’re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singing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hymns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praise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songs,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listening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preaching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fellowshipping with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other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believers.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But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something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missing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this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worship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service.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There’s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an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absence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genuine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emotion,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lack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real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feeling.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usual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gratitude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accompanies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worship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replaced</a:t>
            </a:r>
            <a:endParaRPr sz="1000">
              <a:latin typeface="Geneva"/>
              <a:cs typeface="Genev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by</a:t>
            </a:r>
            <a:r>
              <a:rPr sz="1000" spc="-11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emptiness.</a:t>
            </a:r>
            <a:endParaRPr sz="1000">
              <a:latin typeface="Geneva"/>
              <a:cs typeface="Geneva"/>
            </a:endParaRPr>
          </a:p>
          <a:p>
            <a:pPr marL="12700" marR="401320">
              <a:lnSpc>
                <a:spcPct val="108300"/>
              </a:lnSpc>
              <a:spcBef>
                <a:spcPts val="500"/>
              </a:spcBef>
            </a:pP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What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can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do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times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like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when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don’t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feel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like 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worshiping</a:t>
            </a:r>
            <a:r>
              <a:rPr sz="1000" spc="-9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God?</a:t>
            </a:r>
            <a:endParaRPr sz="1000">
              <a:latin typeface="Geneva"/>
              <a:cs typeface="Geneva"/>
            </a:endParaRPr>
          </a:p>
          <a:p>
            <a:pPr marL="12700" marR="145415">
              <a:lnSpc>
                <a:spcPct val="108300"/>
              </a:lnSpc>
              <a:spcBef>
                <a:spcPts val="500"/>
              </a:spcBef>
            </a:pPr>
            <a:r>
              <a:rPr sz="1000" i="1" spc="40" dirty="0">
                <a:solidFill>
                  <a:srgbClr val="231F20"/>
                </a:solidFill>
                <a:latin typeface="Helvetica Neue"/>
                <a:cs typeface="Helvetica Neue"/>
              </a:rPr>
              <a:t>Don’t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75" dirty="0">
                <a:solidFill>
                  <a:srgbClr val="231F20"/>
                </a:solidFill>
                <a:latin typeface="Helvetica Neue"/>
                <a:cs typeface="Helvetica Neue"/>
              </a:rPr>
              <a:t>try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65" dirty="0">
                <a:solidFill>
                  <a:srgbClr val="231F20"/>
                </a:solidFill>
                <a:latin typeface="Helvetica Neue"/>
                <a:cs typeface="Helvetica Neue"/>
              </a:rPr>
              <a:t>to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fake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it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There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common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admonition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“fake 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til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make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Geneva"/>
                <a:cs typeface="Geneva"/>
              </a:rPr>
              <a:t>it,”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act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if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feel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something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until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</a:t>
            </a:r>
            <a:endParaRPr sz="1000">
              <a:latin typeface="Geneva"/>
              <a:cs typeface="Geneva"/>
            </a:endParaRPr>
          </a:p>
          <a:p>
            <a:pPr marL="12700" marR="5080">
              <a:lnSpc>
                <a:spcPct val="108300"/>
              </a:lnSpc>
            </a:pP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actually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begin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feel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it.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But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doesn’t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want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type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faux 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worship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(see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Matthew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15:7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– 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8).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can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neither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ignore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emotions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nor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act as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if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feeling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something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toward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 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</a:t>
            </a:r>
            <a:r>
              <a:rPr sz="1000" spc="-19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not.</a:t>
            </a:r>
            <a:endParaRPr sz="1000">
              <a:latin typeface="Geneva"/>
              <a:cs typeface="Geneva"/>
            </a:endParaRPr>
          </a:p>
          <a:p>
            <a:pPr marL="12700" marR="26670">
              <a:lnSpc>
                <a:spcPct val="108300"/>
              </a:lnSpc>
              <a:spcBef>
                <a:spcPts val="500"/>
              </a:spcBef>
            </a:pP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Clarify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our emotions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Sometimes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issue is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not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don’t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feel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anything,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but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rather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overcome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by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other  strong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emotions.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For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instance,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if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have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recently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experienced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loss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or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grief,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might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not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feel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like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singing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songs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praise.</a:t>
            </a:r>
            <a:endParaRPr sz="1000">
              <a:latin typeface="Geneva"/>
              <a:cs typeface="Geneva"/>
            </a:endParaRPr>
          </a:p>
          <a:p>
            <a:pPr marL="12700" marR="200025">
              <a:lnSpc>
                <a:spcPct val="108300"/>
              </a:lnSpc>
            </a:pP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such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situations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answer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could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find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other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ways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commune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with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God,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such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fasting.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5675" y="2163622"/>
            <a:ext cx="3959860" cy="3334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145">
              <a:lnSpc>
                <a:spcPct val="108300"/>
              </a:lnSpc>
            </a:pPr>
            <a:r>
              <a:rPr sz="1000" i="1" spc="30" dirty="0">
                <a:solidFill>
                  <a:srgbClr val="231F20"/>
                </a:solidFill>
                <a:latin typeface="Helvetica Neue"/>
                <a:cs typeface="Helvetica Neue"/>
              </a:rPr>
              <a:t>Confess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our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30" dirty="0">
                <a:solidFill>
                  <a:srgbClr val="231F20"/>
                </a:solidFill>
                <a:latin typeface="Helvetica Neue"/>
                <a:cs typeface="Helvetica Neue"/>
              </a:rPr>
              <a:t>sin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feel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cold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toward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God,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could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sign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hidden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sin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needs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confessed.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Examine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your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heart 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repent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any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behavior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might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causing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</a:t>
            </a:r>
            <a:endParaRPr sz="1000">
              <a:latin typeface="Geneva"/>
              <a:cs typeface="Genev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distance yourself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204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Lord.</a:t>
            </a:r>
            <a:endParaRPr sz="1000">
              <a:latin typeface="Geneva"/>
              <a:cs typeface="Geneva"/>
            </a:endParaRPr>
          </a:p>
          <a:p>
            <a:pPr marL="12700" marR="332740">
              <a:lnSpc>
                <a:spcPct val="108300"/>
              </a:lnSpc>
              <a:spcBef>
                <a:spcPts val="500"/>
              </a:spcBef>
            </a:pPr>
            <a:r>
              <a:rPr sz="1000" i="1" spc="65" dirty="0">
                <a:solidFill>
                  <a:srgbClr val="231F20"/>
                </a:solidFill>
                <a:latin typeface="Helvetica Neue"/>
                <a:cs typeface="Helvetica Neue"/>
              </a:rPr>
              <a:t>Wait</a:t>
            </a:r>
            <a:r>
              <a:rPr sz="1000" i="1" spc="15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patiently</a:t>
            </a:r>
            <a:r>
              <a:rPr sz="1000" i="1" spc="15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for</a:t>
            </a:r>
            <a:r>
              <a:rPr sz="1000" i="1" spc="15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God</a:t>
            </a:r>
            <a:r>
              <a:rPr sz="1000" i="1" spc="15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—David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likely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found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himself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such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situation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at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beginning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Psalm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40.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But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“waited</a:t>
            </a:r>
            <a:endParaRPr sz="1000">
              <a:latin typeface="Geneva"/>
              <a:cs typeface="Geneva"/>
            </a:endParaRPr>
          </a:p>
          <a:p>
            <a:pPr marL="12700" marR="29209">
              <a:lnSpc>
                <a:spcPct val="108300"/>
              </a:lnSpc>
            </a:pP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patiently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LORD”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(verse </a:t>
            </a:r>
            <a:r>
              <a:rPr sz="1000" spc="-175" dirty="0">
                <a:solidFill>
                  <a:srgbClr val="231F20"/>
                </a:solidFill>
                <a:latin typeface="Geneva"/>
                <a:cs typeface="Geneva"/>
              </a:rPr>
              <a:t>1)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until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“put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new song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[his]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mouth,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hymn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praise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God”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(verse </a:t>
            </a:r>
            <a:r>
              <a:rPr sz="1000" spc="-50" dirty="0">
                <a:solidFill>
                  <a:srgbClr val="231F20"/>
                </a:solidFill>
                <a:latin typeface="Geneva"/>
                <a:cs typeface="Geneva"/>
              </a:rPr>
              <a:t>3).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Steve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Fuller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explains,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“The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Hebrew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word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[for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waiting]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does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not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mean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passive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waiting;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means eager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seeking.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It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means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taking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steps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has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promised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use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help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us,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while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trusting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him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expectantly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16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work.”6</a:t>
            </a:r>
            <a:endParaRPr sz="1000">
              <a:latin typeface="Geneva"/>
              <a:cs typeface="Geneva"/>
            </a:endParaRPr>
          </a:p>
          <a:p>
            <a:pPr marL="12700" marR="78105">
              <a:lnSpc>
                <a:spcPct val="108300"/>
              </a:lnSpc>
              <a:spcBef>
                <a:spcPts val="500"/>
              </a:spcBef>
            </a:pP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Seek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by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turning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him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prayer,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reading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Scripture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meditating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on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Word.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Recognize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Geneva"/>
                <a:cs typeface="Geneva"/>
              </a:rPr>
              <a:t>that,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like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David,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if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wait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on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God,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will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due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course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pull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mire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put</a:t>
            </a:r>
            <a:endParaRPr sz="1000">
              <a:latin typeface="Geneva"/>
              <a:cs typeface="Genev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new</a:t>
            </a:r>
            <a:r>
              <a:rPr sz="1000" spc="-5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song</a:t>
            </a:r>
            <a:r>
              <a:rPr sz="1000" spc="-5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5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your</a:t>
            </a:r>
            <a:r>
              <a:rPr sz="1000" spc="-5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mouth.</a:t>
            </a:r>
            <a:endParaRPr sz="1000">
              <a:latin typeface="Geneva"/>
              <a:cs typeface="Geneva"/>
            </a:endParaRPr>
          </a:p>
          <a:p>
            <a:pPr marL="12700" marR="5080">
              <a:lnSpc>
                <a:spcPct val="108300"/>
              </a:lnSpc>
              <a:spcBef>
                <a:spcPts val="500"/>
              </a:spcBef>
            </a:pPr>
            <a:r>
              <a:rPr sz="1000" spc="60" dirty="0">
                <a:solidFill>
                  <a:srgbClr val="231F20"/>
                </a:solidFill>
                <a:latin typeface="Geneva"/>
                <a:cs typeface="Geneva"/>
              </a:rPr>
              <a:t>PRACTICAL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TAKEAWAY: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When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don’t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feel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like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worshiping, 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can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examine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ourselves,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confess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sins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wait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patiently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for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15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Lord.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400" y="1756085"/>
            <a:ext cx="6868795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310" dirty="0">
                <a:solidFill>
                  <a:srgbClr val="F15C4E"/>
                </a:solidFill>
                <a:latin typeface="Geneva"/>
                <a:cs typeface="Geneva"/>
              </a:rPr>
              <a:t>What  </a:t>
            </a:r>
            <a:r>
              <a:rPr sz="2100" spc="-345" dirty="0">
                <a:solidFill>
                  <a:srgbClr val="F15C4E"/>
                </a:solidFill>
                <a:latin typeface="Geneva"/>
                <a:cs typeface="Geneva"/>
              </a:rPr>
              <a:t>to  </a:t>
            </a:r>
            <a:r>
              <a:rPr sz="2100" spc="-385" dirty="0">
                <a:solidFill>
                  <a:srgbClr val="F15C4E"/>
                </a:solidFill>
                <a:latin typeface="Geneva"/>
                <a:cs typeface="Geneva"/>
              </a:rPr>
              <a:t>Do  </a:t>
            </a:r>
            <a:r>
              <a:rPr sz="2100" spc="-340" dirty="0">
                <a:solidFill>
                  <a:srgbClr val="F15C4E"/>
                </a:solidFill>
                <a:latin typeface="Geneva"/>
                <a:cs typeface="Geneva"/>
              </a:rPr>
              <a:t>When  </a:t>
            </a:r>
            <a:r>
              <a:rPr sz="2100" spc="-335" dirty="0">
                <a:solidFill>
                  <a:srgbClr val="F15C4E"/>
                </a:solidFill>
                <a:latin typeface="Geneva"/>
                <a:cs typeface="Geneva"/>
              </a:rPr>
              <a:t>You  </a:t>
            </a:r>
            <a:r>
              <a:rPr sz="2100" spc="-250" dirty="0">
                <a:solidFill>
                  <a:srgbClr val="F15C4E"/>
                </a:solidFill>
                <a:latin typeface="Geneva"/>
                <a:cs typeface="Geneva"/>
              </a:rPr>
              <a:t>Don’t  </a:t>
            </a:r>
            <a:r>
              <a:rPr sz="2100" spc="-210" dirty="0">
                <a:solidFill>
                  <a:srgbClr val="F15C4E"/>
                </a:solidFill>
                <a:latin typeface="Geneva"/>
                <a:cs typeface="Geneva"/>
              </a:rPr>
              <a:t>Feel </a:t>
            </a:r>
            <a:r>
              <a:rPr sz="2100" spc="-204" dirty="0">
                <a:solidFill>
                  <a:srgbClr val="F15C4E"/>
                </a:solidFill>
                <a:latin typeface="Geneva"/>
                <a:cs typeface="Geneva"/>
              </a:rPr>
              <a:t>Like </a:t>
            </a:r>
            <a:r>
              <a:rPr sz="2100" spc="-190" dirty="0">
                <a:solidFill>
                  <a:srgbClr val="F15C4E"/>
                </a:solidFill>
                <a:latin typeface="Geneva"/>
                <a:cs typeface="Geneva"/>
              </a:rPr>
              <a:t>Worshiping. </a:t>
            </a:r>
            <a:r>
              <a:rPr sz="2100" b="1" spc="-165" dirty="0">
                <a:solidFill>
                  <a:srgbClr val="F15C4E"/>
                </a:solidFill>
                <a:latin typeface="Helvetica"/>
                <a:cs typeface="Helvetica"/>
              </a:rPr>
              <a:t>Habit:</a:t>
            </a:r>
            <a:r>
              <a:rPr sz="2100" b="1" spc="220" dirty="0">
                <a:solidFill>
                  <a:srgbClr val="F15C4E"/>
                </a:solidFill>
                <a:latin typeface="Helvetica"/>
                <a:cs typeface="Helvetica"/>
              </a:rPr>
              <a:t> </a:t>
            </a:r>
            <a:r>
              <a:rPr sz="2100" b="1" spc="-210" dirty="0">
                <a:solidFill>
                  <a:srgbClr val="F15C4E"/>
                </a:solidFill>
                <a:latin typeface="Helvetica"/>
                <a:cs typeface="Helvetica"/>
              </a:rPr>
              <a:t>Worship</a:t>
            </a:r>
            <a:endParaRPr sz="2100">
              <a:latin typeface="Helvetica"/>
              <a:cs typeface="Helvetic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0579" y="401828"/>
            <a:ext cx="2553970" cy="940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I </a:t>
            </a:r>
            <a:r>
              <a:rPr sz="1100" i="1" spc="55" dirty="0">
                <a:solidFill>
                  <a:srgbClr val="F15C4E"/>
                </a:solidFill>
                <a:latin typeface="Helvetica Neue"/>
                <a:cs typeface="Helvetica Neue"/>
              </a:rPr>
              <a:t>waited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patiently for </a:t>
            </a:r>
            <a:r>
              <a:rPr sz="1100" i="1" spc="65" dirty="0">
                <a:solidFill>
                  <a:srgbClr val="F15C4E"/>
                </a:solidFill>
                <a:latin typeface="Helvetica Neue"/>
                <a:cs typeface="Helvetica Neue"/>
              </a:rPr>
              <a:t>the</a:t>
            </a:r>
            <a:r>
              <a:rPr sz="1100" i="1" spc="-12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20" dirty="0">
                <a:solidFill>
                  <a:srgbClr val="F15C4E"/>
                </a:solidFill>
                <a:latin typeface="Helvetica Neue"/>
                <a:cs typeface="Helvetica Neue"/>
              </a:rPr>
              <a:t>LORD;</a:t>
            </a:r>
            <a:endParaRPr sz="1100">
              <a:latin typeface="Helvetica Neue"/>
              <a:cs typeface="Helvetica Neue"/>
            </a:endParaRPr>
          </a:p>
          <a:p>
            <a:pPr marL="180340">
              <a:lnSpc>
                <a:spcPct val="100000"/>
              </a:lnSpc>
              <a:spcBef>
                <a:spcPts val="180"/>
              </a:spcBef>
            </a:pPr>
            <a:r>
              <a:rPr sz="1100" i="1" spc="50" dirty="0">
                <a:solidFill>
                  <a:srgbClr val="F15C4E"/>
                </a:solidFill>
                <a:latin typeface="Helvetica Neue"/>
                <a:cs typeface="Helvetica Neue"/>
              </a:rPr>
              <a:t>he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5" dirty="0">
                <a:solidFill>
                  <a:srgbClr val="F15C4E"/>
                </a:solidFill>
                <a:latin typeface="Helvetica Neue"/>
                <a:cs typeface="Helvetica Neue"/>
              </a:rPr>
              <a:t>turned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5" dirty="0">
                <a:solidFill>
                  <a:srgbClr val="F15C4E"/>
                </a:solidFill>
                <a:latin typeface="Helvetica Neue"/>
                <a:cs typeface="Helvetica Neue"/>
              </a:rPr>
              <a:t>to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75" dirty="0">
                <a:solidFill>
                  <a:srgbClr val="F15C4E"/>
                </a:solidFill>
                <a:latin typeface="Helvetica Neue"/>
                <a:cs typeface="Helvetica Neue"/>
              </a:rPr>
              <a:t>me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and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55" dirty="0">
                <a:solidFill>
                  <a:srgbClr val="F15C4E"/>
                </a:solidFill>
                <a:latin typeface="Helvetica Neue"/>
                <a:cs typeface="Helvetica Neue"/>
              </a:rPr>
              <a:t>heard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80" dirty="0">
                <a:solidFill>
                  <a:srgbClr val="F15C4E"/>
                </a:solidFill>
                <a:latin typeface="Helvetica Neue"/>
                <a:cs typeface="Helvetica Neue"/>
              </a:rPr>
              <a:t>my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cry.</a:t>
            </a:r>
            <a:endParaRPr sz="1100">
              <a:latin typeface="Helvetica Neue"/>
              <a:cs typeface="Helvetica Neue"/>
            </a:endParaRPr>
          </a:p>
          <a:p>
            <a:pPr marL="180340" marR="341630" indent="-167640">
              <a:lnSpc>
                <a:spcPct val="113700"/>
              </a:lnSpc>
            </a:pPr>
            <a:r>
              <a:rPr sz="1100" i="1" spc="40" dirty="0">
                <a:solidFill>
                  <a:srgbClr val="F15C4E"/>
                </a:solidFill>
                <a:latin typeface="Helvetica Neue"/>
                <a:cs typeface="Helvetica Neue"/>
              </a:rPr>
              <a:t>He </a:t>
            </a:r>
            <a:r>
              <a:rPr sz="1100" i="1" spc="50" dirty="0">
                <a:solidFill>
                  <a:srgbClr val="F15C4E"/>
                </a:solidFill>
                <a:latin typeface="Helvetica Neue"/>
                <a:cs typeface="Helvetica Neue"/>
              </a:rPr>
              <a:t>lifted </a:t>
            </a:r>
            <a:r>
              <a:rPr sz="1100" i="1" spc="75" dirty="0">
                <a:solidFill>
                  <a:srgbClr val="F15C4E"/>
                </a:solidFill>
                <a:latin typeface="Helvetica Neue"/>
                <a:cs typeface="Helvetica Neue"/>
              </a:rPr>
              <a:t>me</a:t>
            </a:r>
            <a:r>
              <a:rPr sz="1100" i="1" spc="-20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70" dirty="0">
                <a:solidFill>
                  <a:srgbClr val="F15C4E"/>
                </a:solidFill>
                <a:latin typeface="Helvetica Neue"/>
                <a:cs typeface="Helvetica Neue"/>
              </a:rPr>
              <a:t>out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of </a:t>
            </a:r>
            <a:r>
              <a:rPr sz="1100" i="1" spc="65" dirty="0">
                <a:solidFill>
                  <a:srgbClr val="F15C4E"/>
                </a:solidFill>
                <a:latin typeface="Helvetica Neue"/>
                <a:cs typeface="Helvetica Neue"/>
              </a:rPr>
              <a:t>the </a:t>
            </a:r>
            <a:r>
              <a:rPr sz="1100" i="1" spc="45" dirty="0">
                <a:solidFill>
                  <a:srgbClr val="F15C4E"/>
                </a:solidFill>
                <a:latin typeface="Helvetica Neue"/>
                <a:cs typeface="Helvetica Neue"/>
              </a:rPr>
              <a:t>slimy </a:t>
            </a:r>
            <a:r>
              <a:rPr sz="1100" i="1" spc="30" dirty="0">
                <a:solidFill>
                  <a:srgbClr val="F15C4E"/>
                </a:solidFill>
                <a:latin typeface="Helvetica Neue"/>
                <a:cs typeface="Helvetica Neue"/>
              </a:rPr>
              <a:t>pit,  </a:t>
            </a:r>
            <a:r>
              <a:rPr sz="1100" i="1" spc="70" dirty="0">
                <a:solidFill>
                  <a:srgbClr val="F15C4E"/>
                </a:solidFill>
                <a:latin typeface="Helvetica Neue"/>
                <a:cs typeface="Helvetica Neue"/>
              </a:rPr>
              <a:t>out</a:t>
            </a:r>
            <a:r>
              <a:rPr sz="1100" i="1" spc="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of</a:t>
            </a:r>
            <a:r>
              <a:rPr sz="1100" i="1" spc="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5" dirty="0">
                <a:solidFill>
                  <a:srgbClr val="F15C4E"/>
                </a:solidFill>
                <a:latin typeface="Helvetica Neue"/>
                <a:cs typeface="Helvetica Neue"/>
              </a:rPr>
              <a:t>the</a:t>
            </a:r>
            <a:r>
              <a:rPr sz="1100" i="1" spc="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75" dirty="0">
                <a:solidFill>
                  <a:srgbClr val="F15C4E"/>
                </a:solidFill>
                <a:latin typeface="Helvetica Neue"/>
                <a:cs typeface="Helvetica Neue"/>
              </a:rPr>
              <a:t>mud</a:t>
            </a:r>
            <a:r>
              <a:rPr sz="1100" i="1" spc="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and</a:t>
            </a:r>
            <a:r>
              <a:rPr sz="1100" i="1" spc="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40" dirty="0">
                <a:solidFill>
                  <a:srgbClr val="F15C4E"/>
                </a:solidFill>
                <a:latin typeface="Helvetica Neue"/>
                <a:cs typeface="Helvetica Neue"/>
              </a:rPr>
              <a:t>mire;</a:t>
            </a:r>
            <a:endParaRPr sz="1100">
              <a:latin typeface="Helvetica Neue"/>
              <a:cs typeface="Helvetica Neue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i="1" spc="50" dirty="0">
                <a:solidFill>
                  <a:srgbClr val="F15C4E"/>
                </a:solidFill>
                <a:latin typeface="Helvetica Neue"/>
                <a:cs typeface="Helvetica Neue"/>
              </a:rPr>
              <a:t>he</a:t>
            </a:r>
            <a:r>
              <a:rPr sz="1100" i="1" spc="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50" dirty="0">
                <a:solidFill>
                  <a:srgbClr val="F15C4E"/>
                </a:solidFill>
                <a:latin typeface="Helvetica Neue"/>
                <a:cs typeface="Helvetica Neue"/>
              </a:rPr>
              <a:t>set</a:t>
            </a:r>
            <a:r>
              <a:rPr sz="1100" i="1" spc="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80" dirty="0">
                <a:solidFill>
                  <a:srgbClr val="F15C4E"/>
                </a:solidFill>
                <a:latin typeface="Helvetica Neue"/>
                <a:cs typeface="Helvetica Neue"/>
              </a:rPr>
              <a:t>my</a:t>
            </a:r>
            <a:r>
              <a:rPr sz="1100" i="1" spc="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feet</a:t>
            </a:r>
            <a:r>
              <a:rPr sz="1100" i="1" spc="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on</a:t>
            </a:r>
            <a:r>
              <a:rPr sz="1100" i="1" spc="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55" dirty="0">
                <a:solidFill>
                  <a:srgbClr val="F15C4E"/>
                </a:solidFill>
                <a:latin typeface="Helvetica Neue"/>
                <a:cs typeface="Helvetica Neue"/>
              </a:rPr>
              <a:t>a</a:t>
            </a:r>
            <a:r>
              <a:rPr sz="1100" i="1" spc="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rock</a:t>
            </a:r>
            <a:endParaRPr sz="1100">
              <a:latin typeface="Helvetica Neue"/>
              <a:cs typeface="Helvetica Neu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62486" y="379140"/>
            <a:ext cx="2385695" cy="1213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3700"/>
              </a:lnSpc>
            </a:pP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and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50" dirty="0">
                <a:solidFill>
                  <a:srgbClr val="F15C4E"/>
                </a:solidFill>
                <a:latin typeface="Helvetica Neue"/>
                <a:cs typeface="Helvetica Neue"/>
              </a:rPr>
              <a:t>gave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75" dirty="0">
                <a:solidFill>
                  <a:srgbClr val="F15C4E"/>
                </a:solidFill>
                <a:latin typeface="Helvetica Neue"/>
                <a:cs typeface="Helvetica Neue"/>
              </a:rPr>
              <a:t>me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55" dirty="0">
                <a:solidFill>
                  <a:srgbClr val="F15C4E"/>
                </a:solidFill>
                <a:latin typeface="Helvetica Neue"/>
                <a:cs typeface="Helvetica Neue"/>
              </a:rPr>
              <a:t>a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70" dirty="0">
                <a:solidFill>
                  <a:srgbClr val="F15C4E"/>
                </a:solidFill>
                <a:latin typeface="Helvetica Neue"/>
                <a:cs typeface="Helvetica Neue"/>
              </a:rPr>
              <a:t>firm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40" dirty="0">
                <a:solidFill>
                  <a:srgbClr val="F15C4E"/>
                </a:solidFill>
                <a:latin typeface="Helvetica Neue"/>
                <a:cs typeface="Helvetica Neue"/>
              </a:rPr>
              <a:t>place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5" dirty="0">
                <a:solidFill>
                  <a:srgbClr val="F15C4E"/>
                </a:solidFill>
                <a:latin typeface="Helvetica Neue"/>
                <a:cs typeface="Helvetica Neue"/>
              </a:rPr>
              <a:t>to</a:t>
            </a:r>
            <a:r>
              <a:rPr sz="1100" i="1" spc="1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35" dirty="0">
                <a:solidFill>
                  <a:srgbClr val="F15C4E"/>
                </a:solidFill>
                <a:latin typeface="Helvetica Neue"/>
                <a:cs typeface="Helvetica Neue"/>
              </a:rPr>
              <a:t>stand.  </a:t>
            </a:r>
            <a:r>
              <a:rPr sz="1100" i="1" spc="40" dirty="0">
                <a:solidFill>
                  <a:srgbClr val="F15C4E"/>
                </a:solidFill>
                <a:latin typeface="Helvetica Neue"/>
                <a:cs typeface="Helvetica Neue"/>
              </a:rPr>
              <a:t>He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70" dirty="0">
                <a:solidFill>
                  <a:srgbClr val="F15C4E"/>
                </a:solidFill>
                <a:latin typeface="Helvetica Neue"/>
                <a:cs typeface="Helvetica Neue"/>
              </a:rPr>
              <a:t>put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55" dirty="0">
                <a:solidFill>
                  <a:srgbClr val="F15C4E"/>
                </a:solidFill>
                <a:latin typeface="Helvetica Neue"/>
                <a:cs typeface="Helvetica Neue"/>
              </a:rPr>
              <a:t>a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new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55" dirty="0">
                <a:solidFill>
                  <a:srgbClr val="F15C4E"/>
                </a:solidFill>
                <a:latin typeface="Helvetica Neue"/>
                <a:cs typeface="Helvetica Neue"/>
              </a:rPr>
              <a:t>song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45" dirty="0">
                <a:solidFill>
                  <a:srgbClr val="F15C4E"/>
                </a:solidFill>
                <a:latin typeface="Helvetica Neue"/>
                <a:cs typeface="Helvetica Neue"/>
              </a:rPr>
              <a:t>in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80" dirty="0">
                <a:solidFill>
                  <a:srgbClr val="F15C4E"/>
                </a:solidFill>
                <a:latin typeface="Helvetica Neue"/>
                <a:cs typeface="Helvetica Neue"/>
              </a:rPr>
              <a:t>my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50" dirty="0">
                <a:solidFill>
                  <a:srgbClr val="F15C4E"/>
                </a:solidFill>
                <a:latin typeface="Helvetica Neue"/>
                <a:cs typeface="Helvetica Neue"/>
              </a:rPr>
              <a:t>mouth,</a:t>
            </a:r>
            <a:endParaRPr sz="1100">
              <a:latin typeface="Helvetica Neue"/>
              <a:cs typeface="Helvetica Neue"/>
            </a:endParaRPr>
          </a:p>
          <a:p>
            <a:pPr marL="12700" indent="167640">
              <a:lnSpc>
                <a:spcPct val="100000"/>
              </a:lnSpc>
              <a:spcBef>
                <a:spcPts val="180"/>
              </a:spcBef>
            </a:pPr>
            <a:r>
              <a:rPr sz="1100" i="1" spc="55" dirty="0">
                <a:solidFill>
                  <a:srgbClr val="F15C4E"/>
                </a:solidFill>
                <a:latin typeface="Helvetica Neue"/>
                <a:cs typeface="Helvetica Neue"/>
              </a:rPr>
              <a:t>a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70" dirty="0">
                <a:solidFill>
                  <a:srgbClr val="F15C4E"/>
                </a:solidFill>
                <a:latin typeface="Helvetica Neue"/>
                <a:cs typeface="Helvetica Neue"/>
              </a:rPr>
              <a:t>hymn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of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45" dirty="0">
                <a:solidFill>
                  <a:srgbClr val="F15C4E"/>
                </a:solidFill>
                <a:latin typeface="Helvetica Neue"/>
                <a:cs typeface="Helvetica Neue"/>
              </a:rPr>
              <a:t>praise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5" dirty="0">
                <a:solidFill>
                  <a:srgbClr val="F15C4E"/>
                </a:solidFill>
                <a:latin typeface="Helvetica Neue"/>
                <a:cs typeface="Helvetica Neue"/>
              </a:rPr>
              <a:t>to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our</a:t>
            </a:r>
            <a:r>
              <a:rPr sz="1100" i="1" spc="1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25" dirty="0">
                <a:solidFill>
                  <a:srgbClr val="F15C4E"/>
                </a:solidFill>
                <a:latin typeface="Helvetica Neue"/>
                <a:cs typeface="Helvetica Neue"/>
              </a:rPr>
              <a:t>God.</a:t>
            </a:r>
            <a:endParaRPr sz="1100">
              <a:latin typeface="Helvetica Neue"/>
              <a:cs typeface="Helvetica Neue"/>
            </a:endParaRPr>
          </a:p>
          <a:p>
            <a:pPr marL="180340" marR="153670" indent="-167640">
              <a:lnSpc>
                <a:spcPct val="113700"/>
              </a:lnSpc>
            </a:pPr>
            <a:r>
              <a:rPr sz="1100" i="1" spc="40" dirty="0">
                <a:solidFill>
                  <a:srgbClr val="F15C4E"/>
                </a:solidFill>
                <a:latin typeface="Helvetica Neue"/>
                <a:cs typeface="Helvetica Neue"/>
              </a:rPr>
              <a:t>Many </a:t>
            </a:r>
            <a:r>
              <a:rPr sz="1100" i="1" spc="45" dirty="0">
                <a:solidFill>
                  <a:srgbClr val="F15C4E"/>
                </a:solidFill>
                <a:latin typeface="Helvetica Neue"/>
                <a:cs typeface="Helvetica Neue"/>
              </a:rPr>
              <a:t>will </a:t>
            </a:r>
            <a:r>
              <a:rPr sz="1100" i="1" spc="35" dirty="0">
                <a:solidFill>
                  <a:srgbClr val="F15C4E"/>
                </a:solidFill>
                <a:latin typeface="Helvetica Neue"/>
                <a:cs typeface="Helvetica Neue"/>
              </a:rPr>
              <a:t>see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and </a:t>
            </a:r>
            <a:r>
              <a:rPr sz="1100" i="1" spc="55" dirty="0">
                <a:solidFill>
                  <a:srgbClr val="F15C4E"/>
                </a:solidFill>
                <a:latin typeface="Helvetica Neue"/>
                <a:cs typeface="Helvetica Neue"/>
              </a:rPr>
              <a:t>fear </a:t>
            </a:r>
            <a:r>
              <a:rPr sz="1100" i="1" spc="65" dirty="0">
                <a:solidFill>
                  <a:srgbClr val="F15C4E"/>
                </a:solidFill>
                <a:latin typeface="Helvetica Neue"/>
                <a:cs typeface="Helvetica Neue"/>
              </a:rPr>
              <a:t>the</a:t>
            </a:r>
            <a:r>
              <a:rPr sz="1100" i="1" spc="-155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40" dirty="0">
                <a:solidFill>
                  <a:srgbClr val="F15C4E"/>
                </a:solidFill>
                <a:latin typeface="Helvetica Neue"/>
                <a:cs typeface="Helvetica Neue"/>
              </a:rPr>
              <a:t>LORD 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and </a:t>
            </a:r>
            <a:r>
              <a:rPr sz="1100" i="1" spc="70" dirty="0">
                <a:solidFill>
                  <a:srgbClr val="F15C4E"/>
                </a:solidFill>
                <a:latin typeface="Helvetica Neue"/>
                <a:cs typeface="Helvetica Neue"/>
              </a:rPr>
              <a:t>put </a:t>
            </a:r>
            <a:r>
              <a:rPr sz="1100" i="1" spc="55" dirty="0">
                <a:solidFill>
                  <a:srgbClr val="F15C4E"/>
                </a:solidFill>
                <a:latin typeface="Helvetica Neue"/>
                <a:cs typeface="Helvetica Neue"/>
              </a:rPr>
              <a:t>their </a:t>
            </a:r>
            <a:r>
              <a:rPr sz="1100" i="1" spc="60" dirty="0">
                <a:solidFill>
                  <a:srgbClr val="F15C4E"/>
                </a:solidFill>
                <a:latin typeface="Helvetica Neue"/>
                <a:cs typeface="Helvetica Neue"/>
              </a:rPr>
              <a:t>trust </a:t>
            </a:r>
            <a:r>
              <a:rPr sz="1100" i="1" spc="45" dirty="0">
                <a:solidFill>
                  <a:srgbClr val="F15C4E"/>
                </a:solidFill>
                <a:latin typeface="Helvetica Neue"/>
                <a:cs typeface="Helvetica Neue"/>
              </a:rPr>
              <a:t>in</a:t>
            </a:r>
            <a:r>
              <a:rPr sz="1100" i="1" spc="-200" dirty="0">
                <a:solidFill>
                  <a:srgbClr val="F15C4E"/>
                </a:solidFill>
                <a:latin typeface="Helvetica Neue"/>
                <a:cs typeface="Helvetica Neue"/>
              </a:rPr>
              <a:t> </a:t>
            </a:r>
            <a:r>
              <a:rPr sz="1100" i="1" spc="35" dirty="0">
                <a:solidFill>
                  <a:srgbClr val="F15C4E"/>
                </a:solidFill>
                <a:latin typeface="Helvetica Neue"/>
                <a:cs typeface="Helvetica Neue"/>
              </a:rPr>
              <a:t>him.</a:t>
            </a:r>
            <a:endParaRPr sz="1100">
              <a:latin typeface="Helvetica Neue"/>
              <a:cs typeface="Helvetica Neue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100" b="1" spc="105" dirty="0">
                <a:solidFill>
                  <a:srgbClr val="F15C4E"/>
                </a:solidFill>
                <a:latin typeface="Helvetica"/>
                <a:cs typeface="Helvetica"/>
              </a:rPr>
              <a:t>Psalm</a:t>
            </a:r>
            <a:r>
              <a:rPr sz="1100" b="1" spc="175" dirty="0">
                <a:solidFill>
                  <a:srgbClr val="F15C4E"/>
                </a:solidFill>
                <a:latin typeface="Helvetica"/>
                <a:cs typeface="Helvetica"/>
              </a:rPr>
              <a:t> </a:t>
            </a:r>
            <a:r>
              <a:rPr sz="1100" b="1" spc="145" dirty="0">
                <a:solidFill>
                  <a:srgbClr val="F15C4E"/>
                </a:solidFill>
                <a:latin typeface="Helvetica"/>
                <a:cs typeface="Helvetica"/>
              </a:rPr>
              <a:t>40:1-3</a:t>
            </a:r>
            <a:endParaRPr sz="11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88B495"/>
                </a:solidFill>
              </a:rPr>
              <a:t>Day 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400" y="2163622"/>
            <a:ext cx="3936365" cy="3334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3820">
              <a:lnSpc>
                <a:spcPct val="108300"/>
              </a:lnSpc>
            </a:pP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It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law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nature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where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there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no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growth,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there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no 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life.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principle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applies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much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spiritual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lives as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does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plants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children.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way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grow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spiritual  formation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“grow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grace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knowledge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Lord 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Savior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Jesus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Christ” </a:t>
            </a:r>
            <a:r>
              <a:rPr sz="1000" spc="-50" dirty="0">
                <a:solidFill>
                  <a:srgbClr val="231F20"/>
                </a:solidFill>
                <a:latin typeface="Geneva"/>
                <a:cs typeface="Geneva"/>
              </a:rPr>
              <a:t>(2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Peter </a:t>
            </a:r>
            <a:r>
              <a:rPr sz="1000" spc="-100" dirty="0">
                <a:solidFill>
                  <a:srgbClr val="231F20"/>
                </a:solidFill>
                <a:latin typeface="Geneva"/>
                <a:cs typeface="Geneva"/>
              </a:rPr>
              <a:t>3:18).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But what does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mean?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If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grace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entirely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God’s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gift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us,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how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can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take  the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initiative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“grow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19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grace”?</a:t>
            </a:r>
            <a:endParaRPr sz="1000">
              <a:latin typeface="Geneva"/>
              <a:cs typeface="Geneva"/>
            </a:endParaRPr>
          </a:p>
          <a:p>
            <a:pPr marL="12700" marR="5080">
              <a:lnSpc>
                <a:spcPct val="108300"/>
              </a:lnSpc>
              <a:spcBef>
                <a:spcPts val="500"/>
              </a:spcBef>
            </a:pP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As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nineteenth-century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theologian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Archibald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Alexander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explains, 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“Just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so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far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any soul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increases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spiritual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knowledge,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same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degree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grows in 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grace.”7 </a:t>
            </a:r>
            <a:r>
              <a:rPr sz="1000" spc="-50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grow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grace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requires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diligent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acquisition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spiritual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knowledge, both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experiential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intellectual,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allows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grow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wisdom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knowledge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spiritual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state,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knowledge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God’s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Word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knowledge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Christ.</a:t>
            </a:r>
            <a:endParaRPr sz="1000">
              <a:latin typeface="Geneva"/>
              <a:cs typeface="Geneva"/>
            </a:endParaRPr>
          </a:p>
          <a:p>
            <a:pPr marL="12700" marR="493395">
              <a:lnSpc>
                <a:spcPct val="108300"/>
              </a:lnSpc>
              <a:spcBef>
                <a:spcPts val="500"/>
              </a:spcBef>
            </a:pP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his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essay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“Growth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Grace,”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Alexander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offers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several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suggestions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how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grow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grace:</a:t>
            </a:r>
            <a:endParaRPr sz="1000">
              <a:latin typeface="Geneva"/>
              <a:cs typeface="Geneva"/>
            </a:endParaRPr>
          </a:p>
          <a:p>
            <a:pPr marL="12700" marR="266065">
              <a:lnSpc>
                <a:spcPct val="108300"/>
              </a:lnSpc>
              <a:spcBef>
                <a:spcPts val="500"/>
              </a:spcBef>
            </a:pPr>
            <a:r>
              <a:rPr sz="1000" spc="-204" dirty="0">
                <a:solidFill>
                  <a:srgbClr val="231F20"/>
                </a:solidFill>
                <a:latin typeface="Geneva"/>
                <a:cs typeface="Geneva"/>
              </a:rPr>
              <a:t>1.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Recognize </a:t>
            </a:r>
            <a:r>
              <a:rPr sz="1000" i="1" spc="60" dirty="0">
                <a:solidFill>
                  <a:srgbClr val="231F20"/>
                </a:solidFill>
                <a:latin typeface="Helvetica Neue"/>
                <a:cs typeface="Helvetica Neue"/>
              </a:rPr>
              <a:t>that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it </a:t>
            </a:r>
            <a:r>
              <a:rPr sz="1000" i="1" spc="40" dirty="0">
                <a:solidFill>
                  <a:srgbClr val="231F20"/>
                </a:solidFill>
                <a:latin typeface="Helvetica Neue"/>
                <a:cs typeface="Helvetica Neue"/>
              </a:rPr>
              <a:t>will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take </a:t>
            </a:r>
            <a:r>
              <a:rPr sz="1000" i="1" spc="40" dirty="0">
                <a:solidFill>
                  <a:srgbClr val="231F20"/>
                </a:solidFill>
                <a:latin typeface="Helvetica Neue"/>
                <a:cs typeface="Helvetica Neue"/>
              </a:rPr>
              <a:t>sustained </a:t>
            </a:r>
            <a:r>
              <a:rPr sz="1000" i="1" spc="60" dirty="0">
                <a:solidFill>
                  <a:srgbClr val="231F20"/>
                </a:solidFill>
                <a:latin typeface="Helvetica Neue"/>
                <a:cs typeface="Helvetica Neue"/>
              </a:rPr>
              <a:t>effort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“As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growth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grace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gradual,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progress from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day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day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imperceptible,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should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aim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do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something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this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work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5675" y="2163622"/>
            <a:ext cx="3942715" cy="3334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84885">
              <a:lnSpc>
                <a:spcPct val="108300"/>
              </a:lnSpc>
            </a:pP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every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Geneva"/>
                <a:cs typeface="Geneva"/>
              </a:rPr>
              <a:t>day.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should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die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daily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unto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sin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live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unto</a:t>
            </a:r>
            <a:r>
              <a:rPr sz="1000" spc="-5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righteousness.”</a:t>
            </a:r>
            <a:endParaRPr sz="1000">
              <a:latin typeface="Geneva"/>
              <a:cs typeface="Geneva"/>
            </a:endParaRPr>
          </a:p>
          <a:p>
            <a:pPr marL="12700" marR="5080">
              <a:lnSpc>
                <a:spcPct val="108300"/>
              </a:lnSpc>
              <a:spcBef>
                <a:spcPts val="500"/>
              </a:spcBef>
              <a:buFont typeface="Geneva"/>
              <a:buAutoNum type="arabicPeriod" startAt="2"/>
              <a:tabLst>
                <a:tab pos="154940" algn="l"/>
              </a:tabLst>
            </a:pPr>
            <a:r>
              <a:rPr sz="1000" i="1" spc="60" dirty="0">
                <a:solidFill>
                  <a:srgbClr val="231F20"/>
                </a:solidFill>
                <a:latin typeface="Helvetica Neue"/>
                <a:cs typeface="Helvetica Neue"/>
              </a:rPr>
              <a:t>Do the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work, </a:t>
            </a:r>
            <a:r>
              <a:rPr sz="1000" i="1" spc="65" dirty="0">
                <a:solidFill>
                  <a:srgbClr val="231F20"/>
                </a:solidFill>
                <a:latin typeface="Helvetica Neue"/>
                <a:cs typeface="Helvetica Neue"/>
              </a:rPr>
              <a:t>but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rely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on </a:t>
            </a:r>
            <a:r>
              <a:rPr sz="1000" i="1" spc="60" dirty="0">
                <a:solidFill>
                  <a:srgbClr val="231F20"/>
                </a:solidFill>
                <a:latin typeface="Helvetica Neue"/>
                <a:cs typeface="Helvetica Neue"/>
              </a:rPr>
              <a:t>the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Holy </a:t>
            </a:r>
            <a:r>
              <a:rPr sz="1000" i="1" spc="40" dirty="0">
                <a:solidFill>
                  <a:srgbClr val="231F20"/>
                </a:solidFill>
                <a:latin typeface="Helvetica Neue"/>
                <a:cs typeface="Helvetica Neue"/>
              </a:rPr>
              <a:t>Spirit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50" dirty="0">
                <a:solidFill>
                  <a:srgbClr val="231F20"/>
                </a:solidFill>
                <a:latin typeface="Geneva"/>
                <a:cs typeface="Geneva"/>
              </a:rPr>
              <a:t>Our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progress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spiritual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formation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requires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“do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work”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diligently  practicing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spiritual disciplines.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But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even as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add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human 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efforts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toward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sanctification,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should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realize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any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progress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work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Holy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Spirit.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good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rule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thumb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 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“use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means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vigorously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if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 were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saved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by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your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own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efforts,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yet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trust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 entirely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grace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if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you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made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no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means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whatsoever.”</a:t>
            </a:r>
            <a:endParaRPr sz="1000">
              <a:latin typeface="Geneva"/>
              <a:cs typeface="Geneva"/>
            </a:endParaRPr>
          </a:p>
          <a:p>
            <a:pPr marL="12700" marR="83185">
              <a:lnSpc>
                <a:spcPct val="108300"/>
              </a:lnSpc>
              <a:spcBef>
                <a:spcPts val="500"/>
              </a:spcBef>
              <a:buFont typeface="Geneva"/>
              <a:buAutoNum type="arabicPeriod" startAt="2"/>
              <a:tabLst>
                <a:tab pos="157480" algn="l"/>
              </a:tabLst>
            </a:pP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Study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Scripture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for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spiritual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benefit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rather </a:t>
            </a:r>
            <a:r>
              <a:rPr sz="1000" i="1" spc="60" dirty="0">
                <a:solidFill>
                  <a:srgbClr val="231F20"/>
                </a:solidFill>
                <a:latin typeface="Helvetica Neue"/>
                <a:cs typeface="Helvetica Neue"/>
              </a:rPr>
              <a:t>than</a:t>
            </a:r>
            <a:r>
              <a:rPr sz="1000" i="1" spc="-180" dirty="0">
                <a:solidFill>
                  <a:srgbClr val="231F20"/>
                </a:solidFill>
                <a:latin typeface="Helvetica Neue"/>
                <a:cs typeface="Helvetica Neue"/>
              </a:rPr>
              <a:t>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for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curiosity 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and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controversy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“Avoid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curious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abstruse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speculations  respecting things unrevealed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do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not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indulge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spirit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 </a:t>
            </a:r>
            <a:r>
              <a:rPr sz="1000" spc="-25" dirty="0">
                <a:solidFill>
                  <a:srgbClr val="231F20"/>
                </a:solidFill>
                <a:latin typeface="Geneva"/>
                <a:cs typeface="Geneva"/>
              </a:rPr>
              <a:t>controversy.”8 </a:t>
            </a:r>
            <a:r>
              <a:rPr sz="1000" spc="50" dirty="0">
                <a:solidFill>
                  <a:srgbClr val="231F20"/>
                </a:solidFill>
                <a:latin typeface="Geneva"/>
                <a:cs typeface="Geneva"/>
              </a:rPr>
              <a:t>Our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efforts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studying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Scripture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should lead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become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more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like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Jesus,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not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toward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becoming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better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theological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debaters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or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curators of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obscure</a:t>
            </a:r>
            <a:r>
              <a:rPr sz="1000" spc="-204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speculation.</a:t>
            </a:r>
            <a:endParaRPr sz="1000">
              <a:latin typeface="Geneva"/>
              <a:cs typeface="Geneva"/>
            </a:endParaRPr>
          </a:p>
          <a:p>
            <a:pPr marL="12700" marR="30480">
              <a:lnSpc>
                <a:spcPct val="108300"/>
              </a:lnSpc>
              <a:spcBef>
                <a:spcPts val="500"/>
              </a:spcBef>
            </a:pPr>
            <a:r>
              <a:rPr sz="1000" spc="60" dirty="0">
                <a:solidFill>
                  <a:srgbClr val="231F20"/>
                </a:solidFill>
                <a:latin typeface="Geneva"/>
                <a:cs typeface="Geneva"/>
              </a:rPr>
              <a:t>PRACTICAL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TAKEAWAY: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Geneva"/>
                <a:cs typeface="Geneva"/>
              </a:rPr>
              <a:t>Growing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grace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requires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acquiring 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spiritual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knowledge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leads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us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become more  obedient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18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Christ.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400" y="1756085"/>
            <a:ext cx="4492625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370" dirty="0">
                <a:solidFill>
                  <a:srgbClr val="88B495"/>
                </a:solidFill>
                <a:latin typeface="Geneva"/>
                <a:cs typeface="Geneva"/>
              </a:rPr>
              <a:t>How  </a:t>
            </a:r>
            <a:r>
              <a:rPr sz="2100" spc="-345" dirty="0">
                <a:solidFill>
                  <a:srgbClr val="88B495"/>
                </a:solidFill>
                <a:latin typeface="Geneva"/>
                <a:cs typeface="Geneva"/>
              </a:rPr>
              <a:t>to  </a:t>
            </a:r>
            <a:r>
              <a:rPr sz="2100" spc="-300" dirty="0">
                <a:solidFill>
                  <a:srgbClr val="88B495"/>
                </a:solidFill>
                <a:latin typeface="Geneva"/>
                <a:cs typeface="Geneva"/>
              </a:rPr>
              <a:t>Grow  </a:t>
            </a:r>
            <a:r>
              <a:rPr sz="2100" spc="-105" dirty="0">
                <a:solidFill>
                  <a:srgbClr val="88B495"/>
                </a:solidFill>
                <a:latin typeface="Geneva"/>
                <a:cs typeface="Geneva"/>
              </a:rPr>
              <a:t>in </a:t>
            </a:r>
            <a:r>
              <a:rPr sz="2100" spc="-195" dirty="0">
                <a:solidFill>
                  <a:srgbClr val="88B495"/>
                </a:solidFill>
                <a:latin typeface="Geneva"/>
                <a:cs typeface="Geneva"/>
              </a:rPr>
              <a:t>Grace. </a:t>
            </a:r>
            <a:r>
              <a:rPr sz="2100" b="1" spc="-165" dirty="0">
                <a:solidFill>
                  <a:srgbClr val="88B495"/>
                </a:solidFill>
                <a:latin typeface="Helvetica"/>
                <a:cs typeface="Helvetica"/>
              </a:rPr>
              <a:t>Habit:</a:t>
            </a:r>
            <a:r>
              <a:rPr sz="2100" b="1" spc="165" dirty="0">
                <a:solidFill>
                  <a:srgbClr val="88B495"/>
                </a:solidFill>
                <a:latin typeface="Helvetica"/>
                <a:cs typeface="Helvetica"/>
              </a:rPr>
              <a:t> </a:t>
            </a:r>
            <a:r>
              <a:rPr sz="2100" b="1" spc="-145" dirty="0">
                <a:solidFill>
                  <a:srgbClr val="88B495"/>
                </a:solidFill>
                <a:latin typeface="Helvetica"/>
                <a:cs typeface="Helvetica"/>
              </a:rPr>
              <a:t>Faithfulness</a:t>
            </a:r>
            <a:endParaRPr sz="2100">
              <a:latin typeface="Helvetica"/>
              <a:cs typeface="Helvetic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0579" y="505861"/>
            <a:ext cx="4958715" cy="832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3700"/>
              </a:lnSpc>
            </a:pPr>
            <a:r>
              <a:rPr sz="1100" i="1" spc="40" dirty="0">
                <a:solidFill>
                  <a:srgbClr val="88B495"/>
                </a:solidFill>
                <a:latin typeface="Helvetica Neue"/>
                <a:cs typeface="Helvetica Neue"/>
              </a:rPr>
              <a:t>He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40" dirty="0">
                <a:solidFill>
                  <a:srgbClr val="88B495"/>
                </a:solidFill>
                <a:latin typeface="Helvetica Neue"/>
                <a:cs typeface="Helvetica Neue"/>
              </a:rPr>
              <a:t>saved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5" dirty="0">
                <a:solidFill>
                  <a:srgbClr val="88B495"/>
                </a:solidFill>
                <a:latin typeface="Helvetica Neue"/>
                <a:cs typeface="Helvetica Neue"/>
              </a:rPr>
              <a:t>us,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70" dirty="0">
                <a:solidFill>
                  <a:srgbClr val="88B495"/>
                </a:solidFill>
                <a:latin typeface="Helvetica Neue"/>
                <a:cs typeface="Helvetica Neue"/>
              </a:rPr>
              <a:t>not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45" dirty="0">
                <a:solidFill>
                  <a:srgbClr val="88B495"/>
                </a:solidFill>
                <a:latin typeface="Helvetica Neue"/>
                <a:cs typeface="Helvetica Neue"/>
              </a:rPr>
              <a:t>because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88B495"/>
                </a:solidFill>
                <a:latin typeface="Helvetica Neue"/>
                <a:cs typeface="Helvetica Neue"/>
              </a:rPr>
              <a:t>of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55" dirty="0">
                <a:solidFill>
                  <a:srgbClr val="88B495"/>
                </a:solidFill>
                <a:latin typeface="Helvetica Neue"/>
                <a:cs typeface="Helvetica Neue"/>
              </a:rPr>
              <a:t>righteous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55" dirty="0">
                <a:solidFill>
                  <a:srgbClr val="88B495"/>
                </a:solidFill>
                <a:latin typeface="Helvetica Neue"/>
                <a:cs typeface="Helvetica Neue"/>
              </a:rPr>
              <a:t>things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88B495"/>
                </a:solidFill>
                <a:latin typeface="Helvetica Neue"/>
                <a:cs typeface="Helvetica Neue"/>
              </a:rPr>
              <a:t>we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88B495"/>
                </a:solidFill>
                <a:latin typeface="Helvetica Neue"/>
                <a:cs typeface="Helvetica Neue"/>
              </a:rPr>
              <a:t>had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35" dirty="0">
                <a:solidFill>
                  <a:srgbClr val="88B495"/>
                </a:solidFill>
                <a:latin typeface="Helvetica Neue"/>
                <a:cs typeface="Helvetica Neue"/>
              </a:rPr>
              <a:t>done,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70" dirty="0">
                <a:solidFill>
                  <a:srgbClr val="88B495"/>
                </a:solidFill>
                <a:latin typeface="Helvetica Neue"/>
                <a:cs typeface="Helvetica Neue"/>
              </a:rPr>
              <a:t>but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45" dirty="0">
                <a:solidFill>
                  <a:srgbClr val="88B495"/>
                </a:solidFill>
                <a:latin typeface="Helvetica Neue"/>
                <a:cs typeface="Helvetica Neue"/>
              </a:rPr>
              <a:t>because  </a:t>
            </a:r>
            <a:r>
              <a:rPr sz="1100" i="1" spc="60" dirty="0">
                <a:solidFill>
                  <a:srgbClr val="88B495"/>
                </a:solidFill>
                <a:latin typeface="Helvetica Neue"/>
                <a:cs typeface="Helvetica Neue"/>
              </a:rPr>
              <a:t>of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30" dirty="0">
                <a:solidFill>
                  <a:srgbClr val="88B495"/>
                </a:solidFill>
                <a:latin typeface="Helvetica Neue"/>
                <a:cs typeface="Helvetica Neue"/>
              </a:rPr>
              <a:t>his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30" dirty="0">
                <a:solidFill>
                  <a:srgbClr val="88B495"/>
                </a:solidFill>
                <a:latin typeface="Helvetica Neue"/>
                <a:cs typeface="Helvetica Neue"/>
              </a:rPr>
              <a:t>mercy.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40" dirty="0">
                <a:solidFill>
                  <a:srgbClr val="88B495"/>
                </a:solidFill>
                <a:latin typeface="Helvetica Neue"/>
                <a:cs typeface="Helvetica Neue"/>
              </a:rPr>
              <a:t>He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40" dirty="0">
                <a:solidFill>
                  <a:srgbClr val="88B495"/>
                </a:solidFill>
                <a:latin typeface="Helvetica Neue"/>
                <a:cs typeface="Helvetica Neue"/>
              </a:rPr>
              <a:t>saved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35" dirty="0">
                <a:solidFill>
                  <a:srgbClr val="88B495"/>
                </a:solidFill>
                <a:latin typeface="Helvetica Neue"/>
                <a:cs typeface="Helvetica Neue"/>
              </a:rPr>
              <a:t>us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65" dirty="0">
                <a:solidFill>
                  <a:srgbClr val="88B495"/>
                </a:solidFill>
                <a:latin typeface="Helvetica Neue"/>
                <a:cs typeface="Helvetica Neue"/>
              </a:rPr>
              <a:t>through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65" dirty="0">
                <a:solidFill>
                  <a:srgbClr val="88B495"/>
                </a:solidFill>
                <a:latin typeface="Helvetica Neue"/>
                <a:cs typeface="Helvetica Neue"/>
              </a:rPr>
              <a:t>the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50" dirty="0">
                <a:solidFill>
                  <a:srgbClr val="88B495"/>
                </a:solidFill>
                <a:latin typeface="Helvetica Neue"/>
                <a:cs typeface="Helvetica Neue"/>
              </a:rPr>
              <a:t>washing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88B495"/>
                </a:solidFill>
                <a:latin typeface="Helvetica Neue"/>
                <a:cs typeface="Helvetica Neue"/>
              </a:rPr>
              <a:t>of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88B495"/>
                </a:solidFill>
                <a:latin typeface="Helvetica Neue"/>
                <a:cs typeface="Helvetica Neue"/>
              </a:rPr>
              <a:t>rebirth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88B495"/>
                </a:solidFill>
                <a:latin typeface="Helvetica Neue"/>
                <a:cs typeface="Helvetica Neue"/>
              </a:rPr>
              <a:t>and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50" dirty="0">
                <a:solidFill>
                  <a:srgbClr val="88B495"/>
                </a:solidFill>
                <a:latin typeface="Helvetica Neue"/>
                <a:cs typeface="Helvetica Neue"/>
              </a:rPr>
              <a:t>renewal</a:t>
            </a:r>
            <a:r>
              <a:rPr sz="1100" i="1" spc="2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70" dirty="0">
                <a:solidFill>
                  <a:srgbClr val="88B495"/>
                </a:solidFill>
                <a:latin typeface="Helvetica Neue"/>
                <a:cs typeface="Helvetica Neue"/>
              </a:rPr>
              <a:t>by  </a:t>
            </a:r>
            <a:r>
              <a:rPr sz="1100" i="1" spc="65" dirty="0">
                <a:solidFill>
                  <a:srgbClr val="88B495"/>
                </a:solidFill>
                <a:latin typeface="Helvetica Neue"/>
                <a:cs typeface="Helvetica Neue"/>
              </a:rPr>
              <a:t>the </a:t>
            </a:r>
            <a:r>
              <a:rPr sz="1100" i="1" spc="55" dirty="0">
                <a:solidFill>
                  <a:srgbClr val="88B495"/>
                </a:solidFill>
                <a:latin typeface="Helvetica Neue"/>
                <a:cs typeface="Helvetica Neue"/>
              </a:rPr>
              <a:t>Holy</a:t>
            </a:r>
            <a:r>
              <a:rPr sz="1100" i="1" spc="-100" dirty="0">
                <a:solidFill>
                  <a:srgbClr val="88B495"/>
                </a:solidFill>
                <a:latin typeface="Helvetica Neue"/>
                <a:cs typeface="Helvetica Neue"/>
              </a:rPr>
              <a:t> </a:t>
            </a:r>
            <a:r>
              <a:rPr sz="1100" i="1" spc="30" dirty="0">
                <a:solidFill>
                  <a:srgbClr val="88B495"/>
                </a:solidFill>
                <a:latin typeface="Helvetica Neue"/>
                <a:cs typeface="Helvetica Neue"/>
              </a:rPr>
              <a:t>Spirit.</a:t>
            </a:r>
            <a:endParaRPr sz="1100">
              <a:latin typeface="Helvetica Neue"/>
              <a:cs typeface="Helvetica Neue"/>
            </a:endParaRPr>
          </a:p>
          <a:p>
            <a:pPr marL="12700" algn="just">
              <a:lnSpc>
                <a:spcPct val="100000"/>
              </a:lnSpc>
              <a:spcBef>
                <a:spcPts val="680"/>
              </a:spcBef>
            </a:pPr>
            <a:r>
              <a:rPr sz="1100" b="1" spc="110" dirty="0">
                <a:solidFill>
                  <a:srgbClr val="88B495"/>
                </a:solidFill>
                <a:latin typeface="Helvetica"/>
                <a:cs typeface="Helvetica"/>
              </a:rPr>
              <a:t>Titus</a:t>
            </a:r>
            <a:r>
              <a:rPr sz="1100" b="1" spc="170" dirty="0">
                <a:solidFill>
                  <a:srgbClr val="88B495"/>
                </a:solidFill>
                <a:latin typeface="Helvetica"/>
                <a:cs typeface="Helvetica"/>
              </a:rPr>
              <a:t> </a:t>
            </a:r>
            <a:r>
              <a:rPr sz="1100" b="1" spc="114" dirty="0">
                <a:solidFill>
                  <a:srgbClr val="88B495"/>
                </a:solidFill>
                <a:latin typeface="Helvetica"/>
                <a:cs typeface="Helvetica"/>
              </a:rPr>
              <a:t>3:5</a:t>
            </a:r>
            <a:r>
              <a:rPr sz="1100" b="1" spc="-195" dirty="0">
                <a:solidFill>
                  <a:srgbClr val="88B495"/>
                </a:solidFill>
                <a:latin typeface="Helvetica"/>
                <a:cs typeface="Helvetica"/>
              </a:rPr>
              <a:t> </a:t>
            </a:r>
            <a:endParaRPr sz="11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60667B"/>
                </a:solidFill>
              </a:rPr>
              <a:t>Day 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400" y="2163622"/>
            <a:ext cx="3935095" cy="3499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3360">
              <a:lnSpc>
                <a:spcPct val="108300"/>
              </a:lnSpc>
            </a:pP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Paul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told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Timothy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“devote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yourself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public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reading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Scripture,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preaching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teaching.” </a:t>
            </a:r>
            <a:r>
              <a:rPr sz="1000" spc="-175" dirty="0">
                <a:solidFill>
                  <a:srgbClr val="231F20"/>
                </a:solidFill>
                <a:latin typeface="Geneva"/>
                <a:cs typeface="Geneva"/>
              </a:rPr>
              <a:t>(1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Timothy</a:t>
            </a:r>
            <a:r>
              <a:rPr sz="1000" spc="-15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Geneva"/>
                <a:cs typeface="Geneva"/>
              </a:rPr>
              <a:t>4:13)</a:t>
            </a:r>
            <a:endParaRPr sz="1000">
              <a:latin typeface="Geneva"/>
              <a:cs typeface="Geneva"/>
            </a:endParaRPr>
          </a:p>
          <a:p>
            <a:pPr marL="12700" marR="43815">
              <a:lnSpc>
                <a:spcPct val="108300"/>
              </a:lnSpc>
            </a:pP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“That’s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passage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about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preaching,”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notes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author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Tim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Challies, 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“but 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it’s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also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passage about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just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plain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reading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Bible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out 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loud.”9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Here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number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practical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reasons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why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reading 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Bible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aloud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beneficial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habit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adopt:</a:t>
            </a:r>
            <a:endParaRPr sz="1000">
              <a:latin typeface="Geneva"/>
              <a:cs typeface="Geneva"/>
            </a:endParaRPr>
          </a:p>
          <a:p>
            <a:pPr marL="12700" marR="222250">
              <a:lnSpc>
                <a:spcPct val="108300"/>
              </a:lnSpc>
              <a:spcBef>
                <a:spcPts val="500"/>
              </a:spcBef>
            </a:pP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Reading aloud </a:t>
            </a:r>
            <a:r>
              <a:rPr sz="1000" i="1" spc="20" dirty="0">
                <a:solidFill>
                  <a:srgbClr val="231F20"/>
                </a:solidFill>
                <a:latin typeface="Helvetica Neue"/>
                <a:cs typeface="Helvetica Neue"/>
              </a:rPr>
              <a:t>is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multi-sensory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Outside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worship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services, 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engagement with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Scripture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tends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involve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only one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five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senses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sight.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Geneva"/>
                <a:cs typeface="Geneva"/>
              </a:rPr>
              <a:t>When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add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hearing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seeing,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stimulate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different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areas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brain,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providing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multi-</a:t>
            </a:r>
            <a:endParaRPr sz="1000">
              <a:latin typeface="Geneva"/>
              <a:cs typeface="Geneva"/>
            </a:endParaRPr>
          </a:p>
          <a:p>
            <a:pPr marL="12700" marR="139065">
              <a:lnSpc>
                <a:spcPct val="108300"/>
              </a:lnSpc>
            </a:pP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sensory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experience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can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help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have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more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meaningful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experience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with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Word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God.</a:t>
            </a:r>
            <a:endParaRPr sz="1000">
              <a:latin typeface="Geneva"/>
              <a:cs typeface="Geneva"/>
            </a:endParaRPr>
          </a:p>
          <a:p>
            <a:pPr marL="12700" marR="60960">
              <a:lnSpc>
                <a:spcPct val="108300"/>
              </a:lnSpc>
              <a:spcBef>
                <a:spcPts val="500"/>
              </a:spcBef>
            </a:pP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Reading aloud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improves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retention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55" dirty="0">
                <a:solidFill>
                  <a:srgbClr val="231F20"/>
                </a:solidFill>
                <a:latin typeface="Geneva"/>
                <a:cs typeface="Geneva"/>
              </a:rPr>
              <a:t>When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read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aloud, 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words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speak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translated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into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speech,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giving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two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types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memories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knowledge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producing</a:t>
            </a:r>
            <a:r>
              <a:rPr sz="1000" spc="-22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spoken 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words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well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memory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hearing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them.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This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makes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endParaRPr sz="1000">
              <a:latin typeface="Geneva"/>
              <a:cs typeface="Geneva"/>
            </a:endParaRPr>
          </a:p>
          <a:p>
            <a:pPr marL="12700" marR="5080">
              <a:lnSpc>
                <a:spcPct val="108300"/>
              </a:lnSpc>
            </a:pP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memory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for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spoken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word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more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distinct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verses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read</a:t>
            </a:r>
            <a:r>
              <a:rPr sz="1000" spc="-8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silently.10</a:t>
            </a:r>
            <a:endParaRPr sz="1000">
              <a:latin typeface="Geneva"/>
              <a:cs typeface="Geneva"/>
            </a:endParaRPr>
          </a:p>
          <a:p>
            <a:pPr marL="12700" marR="49530">
              <a:lnSpc>
                <a:spcPct val="108300"/>
              </a:lnSpc>
              <a:spcBef>
                <a:spcPts val="500"/>
              </a:spcBef>
            </a:pP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Reading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aloud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slows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down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—Our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eyes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brains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are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faster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than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our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mouths.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Geneva"/>
                <a:cs typeface="Geneva"/>
              </a:rPr>
              <a:t>When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read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silently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see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process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60545" marR="5080">
              <a:lnSpc>
                <a:spcPct val="108300"/>
              </a:lnSpc>
            </a:pPr>
            <a:r>
              <a:rPr spc="-5" dirty="0"/>
              <a:t>the</a:t>
            </a:r>
            <a:r>
              <a:rPr spc="-30" dirty="0"/>
              <a:t> </a:t>
            </a:r>
            <a:r>
              <a:rPr spc="20" dirty="0"/>
              <a:t>words</a:t>
            </a:r>
            <a:r>
              <a:rPr spc="-30" dirty="0"/>
              <a:t> </a:t>
            </a:r>
            <a:r>
              <a:rPr dirty="0"/>
              <a:t>rapidly.</a:t>
            </a:r>
            <a:r>
              <a:rPr spc="-30" dirty="0"/>
              <a:t> </a:t>
            </a:r>
            <a:r>
              <a:rPr spc="40" dirty="0"/>
              <a:t>Reading</a:t>
            </a:r>
            <a:r>
              <a:rPr spc="-30" dirty="0"/>
              <a:t> </a:t>
            </a:r>
            <a:r>
              <a:rPr spc="30" dirty="0"/>
              <a:t>aloud</a:t>
            </a:r>
            <a:r>
              <a:rPr spc="-30" dirty="0"/>
              <a:t> </a:t>
            </a:r>
            <a:r>
              <a:rPr spc="-5" dirty="0"/>
              <a:t>forces</a:t>
            </a:r>
            <a:r>
              <a:rPr spc="-30" dirty="0"/>
              <a:t> </a:t>
            </a:r>
            <a:r>
              <a:rPr spc="5" dirty="0"/>
              <a:t>us</a:t>
            </a:r>
            <a:r>
              <a:rPr spc="-30" dirty="0"/>
              <a:t> </a:t>
            </a:r>
            <a:r>
              <a:rPr spc="-15" dirty="0"/>
              <a:t>to</a:t>
            </a:r>
            <a:r>
              <a:rPr spc="-30" dirty="0"/>
              <a:t> </a:t>
            </a:r>
            <a:r>
              <a:rPr spc="15" dirty="0"/>
              <a:t>read</a:t>
            </a:r>
            <a:r>
              <a:rPr spc="-30" dirty="0"/>
              <a:t> </a:t>
            </a:r>
            <a:r>
              <a:rPr spc="20" dirty="0"/>
              <a:t>more</a:t>
            </a:r>
            <a:r>
              <a:rPr spc="-30" dirty="0"/>
              <a:t> </a:t>
            </a:r>
            <a:r>
              <a:rPr spc="-10" dirty="0"/>
              <a:t>slowly,  </a:t>
            </a:r>
            <a:r>
              <a:rPr spc="35" dirty="0"/>
              <a:t>which</a:t>
            </a:r>
            <a:r>
              <a:rPr spc="-35" dirty="0"/>
              <a:t> </a:t>
            </a:r>
            <a:r>
              <a:rPr spc="5" dirty="0"/>
              <a:t>gives</a:t>
            </a:r>
            <a:r>
              <a:rPr spc="-35" dirty="0"/>
              <a:t> </a:t>
            </a:r>
            <a:r>
              <a:rPr spc="5" dirty="0"/>
              <a:t>us</a:t>
            </a:r>
            <a:r>
              <a:rPr spc="-35" dirty="0"/>
              <a:t> </a:t>
            </a:r>
            <a:r>
              <a:rPr spc="20" dirty="0"/>
              <a:t>more</a:t>
            </a:r>
            <a:r>
              <a:rPr spc="-35" dirty="0"/>
              <a:t> </a:t>
            </a:r>
            <a:r>
              <a:rPr spc="5" dirty="0"/>
              <a:t>time</a:t>
            </a:r>
            <a:r>
              <a:rPr spc="-35" dirty="0"/>
              <a:t> </a:t>
            </a:r>
            <a:r>
              <a:rPr spc="-15" dirty="0"/>
              <a:t>to</a:t>
            </a:r>
            <a:r>
              <a:rPr spc="-35" dirty="0"/>
              <a:t> </a:t>
            </a:r>
            <a:r>
              <a:rPr spc="5" dirty="0"/>
              <a:t>process</a:t>
            </a:r>
            <a:r>
              <a:rPr spc="-35" dirty="0"/>
              <a:t> </a:t>
            </a:r>
            <a:r>
              <a:rPr spc="20" dirty="0"/>
              <a:t>what</a:t>
            </a:r>
            <a:r>
              <a:rPr spc="-35" dirty="0"/>
              <a:t> </a:t>
            </a:r>
            <a:r>
              <a:rPr spc="-5" dirty="0"/>
              <a:t>we’re</a:t>
            </a:r>
            <a:r>
              <a:rPr spc="-35" dirty="0"/>
              <a:t> </a:t>
            </a:r>
            <a:r>
              <a:rPr spc="20" dirty="0"/>
              <a:t>reading</a:t>
            </a:r>
          </a:p>
          <a:p>
            <a:pPr marL="4360545" marR="862965">
              <a:lnSpc>
                <a:spcPct val="108300"/>
              </a:lnSpc>
            </a:pPr>
            <a:r>
              <a:rPr spc="35" dirty="0"/>
              <a:t>and</a:t>
            </a:r>
            <a:r>
              <a:rPr spc="-35" dirty="0"/>
              <a:t> </a:t>
            </a:r>
            <a:r>
              <a:rPr spc="20" dirty="0"/>
              <a:t>broadens</a:t>
            </a:r>
            <a:r>
              <a:rPr spc="-35" dirty="0"/>
              <a:t> </a:t>
            </a:r>
            <a:r>
              <a:rPr spc="25" dirty="0"/>
              <a:t>our</a:t>
            </a:r>
            <a:r>
              <a:rPr spc="-35" dirty="0"/>
              <a:t> </a:t>
            </a:r>
            <a:r>
              <a:rPr spc="15" dirty="0"/>
              <a:t>opportunity</a:t>
            </a:r>
            <a:r>
              <a:rPr spc="-35" dirty="0"/>
              <a:t> </a:t>
            </a:r>
            <a:r>
              <a:rPr spc="-15" dirty="0"/>
              <a:t>to</a:t>
            </a:r>
            <a:r>
              <a:rPr spc="-35" dirty="0"/>
              <a:t> </a:t>
            </a:r>
            <a:r>
              <a:rPr spc="15" dirty="0"/>
              <a:t>hear</a:t>
            </a:r>
            <a:r>
              <a:rPr spc="-35" dirty="0"/>
              <a:t> </a:t>
            </a:r>
            <a:r>
              <a:rPr spc="65" dirty="0"/>
              <a:t>God</a:t>
            </a:r>
            <a:r>
              <a:rPr spc="-35" dirty="0"/>
              <a:t> </a:t>
            </a:r>
            <a:r>
              <a:rPr spc="15" dirty="0"/>
              <a:t>speak  through</a:t>
            </a:r>
            <a:r>
              <a:rPr spc="-80" dirty="0"/>
              <a:t> </a:t>
            </a:r>
            <a:r>
              <a:rPr dirty="0"/>
              <a:t>Scripture.</a:t>
            </a:r>
          </a:p>
          <a:p>
            <a:pPr marL="4360545" marR="361315">
              <a:lnSpc>
                <a:spcPct val="108300"/>
              </a:lnSpc>
              <a:spcBef>
                <a:spcPts val="500"/>
              </a:spcBef>
            </a:pPr>
            <a:r>
              <a:rPr spc="-10" dirty="0"/>
              <a:t>It </a:t>
            </a:r>
            <a:r>
              <a:rPr dirty="0"/>
              <a:t>is </a:t>
            </a:r>
            <a:r>
              <a:rPr spc="10" dirty="0"/>
              <a:t>also </a:t>
            </a:r>
            <a:r>
              <a:rPr spc="15" dirty="0"/>
              <a:t>valuable </a:t>
            </a:r>
            <a:r>
              <a:rPr spc="-15" dirty="0"/>
              <a:t>to </a:t>
            </a:r>
            <a:r>
              <a:rPr spc="15" dirty="0"/>
              <a:t>read </a:t>
            </a:r>
            <a:r>
              <a:rPr spc="30" dirty="0"/>
              <a:t>aloud </a:t>
            </a:r>
            <a:r>
              <a:rPr spc="-15" dirty="0"/>
              <a:t>to </a:t>
            </a:r>
            <a:r>
              <a:rPr spc="-5" dirty="0"/>
              <a:t>several </a:t>
            </a:r>
            <a:r>
              <a:rPr spc="20" dirty="0"/>
              <a:t>individuals </a:t>
            </a:r>
            <a:r>
              <a:rPr spc="35" dirty="0"/>
              <a:t>and  </a:t>
            </a:r>
            <a:r>
              <a:rPr spc="10" dirty="0"/>
              <a:t>groups.</a:t>
            </a:r>
            <a:r>
              <a:rPr spc="-35" dirty="0"/>
              <a:t> </a:t>
            </a:r>
            <a:r>
              <a:rPr spc="15" dirty="0"/>
              <a:t>Here</a:t>
            </a:r>
            <a:r>
              <a:rPr spc="-35" dirty="0"/>
              <a:t> </a:t>
            </a:r>
            <a:r>
              <a:rPr spc="5" dirty="0"/>
              <a:t>are</a:t>
            </a:r>
            <a:r>
              <a:rPr spc="-35" dirty="0"/>
              <a:t> </a:t>
            </a:r>
            <a:r>
              <a:rPr spc="20" dirty="0"/>
              <a:t>some</a:t>
            </a:r>
            <a:r>
              <a:rPr spc="-35" dirty="0"/>
              <a:t> </a:t>
            </a:r>
            <a:r>
              <a:rPr dirty="0"/>
              <a:t>tips</a:t>
            </a:r>
            <a:r>
              <a:rPr spc="-35" dirty="0"/>
              <a:t> </a:t>
            </a:r>
            <a:r>
              <a:rPr dirty="0"/>
              <a:t>for</a:t>
            </a:r>
            <a:r>
              <a:rPr spc="-35" dirty="0"/>
              <a:t> </a:t>
            </a:r>
            <a:r>
              <a:rPr spc="30" dirty="0"/>
              <a:t>making</a:t>
            </a:r>
            <a:r>
              <a:rPr spc="-35" dirty="0"/>
              <a:t> </a:t>
            </a:r>
            <a:r>
              <a:rPr spc="20" dirty="0"/>
              <a:t>reading</a:t>
            </a:r>
            <a:r>
              <a:rPr spc="-35" dirty="0"/>
              <a:t> </a:t>
            </a:r>
            <a:r>
              <a:rPr spc="30" dirty="0"/>
              <a:t>aloud</a:t>
            </a:r>
            <a:r>
              <a:rPr spc="-35" dirty="0"/>
              <a:t> </a:t>
            </a:r>
            <a:r>
              <a:rPr spc="10" dirty="0"/>
              <a:t>part  </a:t>
            </a:r>
            <a:r>
              <a:rPr dirty="0"/>
              <a:t>of </a:t>
            </a:r>
            <a:r>
              <a:rPr spc="15" dirty="0"/>
              <a:t>your</a:t>
            </a:r>
            <a:r>
              <a:rPr spc="-145" dirty="0"/>
              <a:t> </a:t>
            </a:r>
            <a:r>
              <a:rPr spc="-5" dirty="0"/>
              <a:t>routine.</a:t>
            </a:r>
          </a:p>
          <a:p>
            <a:pPr marL="4360545" marR="33020">
              <a:lnSpc>
                <a:spcPct val="108300"/>
              </a:lnSpc>
              <a:spcBef>
                <a:spcPts val="500"/>
              </a:spcBef>
            </a:pPr>
            <a:r>
              <a:rPr i="1" spc="35" dirty="0">
                <a:latin typeface="Helvetica Neue"/>
                <a:cs typeface="Helvetica Neue"/>
              </a:rPr>
              <a:t>You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i="1" spc="55" dirty="0">
                <a:latin typeface="Helvetica Neue"/>
                <a:cs typeface="Helvetica Neue"/>
              </a:rPr>
              <a:t>and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i="1" spc="60" dirty="0">
                <a:latin typeface="Helvetica Neue"/>
                <a:cs typeface="Helvetica Neue"/>
              </a:rPr>
              <a:t>your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i="1" spc="55" dirty="0">
                <a:latin typeface="Helvetica Neue"/>
                <a:cs typeface="Helvetica Neue"/>
              </a:rPr>
              <a:t>family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spc="-135" dirty="0"/>
              <a:t>—</a:t>
            </a:r>
            <a:r>
              <a:rPr spc="-35" dirty="0"/>
              <a:t> </a:t>
            </a:r>
            <a:r>
              <a:rPr spc="-10" dirty="0"/>
              <a:t>It</a:t>
            </a:r>
            <a:r>
              <a:rPr spc="-35" dirty="0"/>
              <a:t> </a:t>
            </a:r>
            <a:r>
              <a:rPr spc="20" dirty="0"/>
              <a:t>might</a:t>
            </a:r>
            <a:r>
              <a:rPr spc="-35" dirty="0"/>
              <a:t> </a:t>
            </a:r>
            <a:r>
              <a:rPr spc="-5" dirty="0"/>
              <a:t>feel</a:t>
            </a:r>
            <a:r>
              <a:rPr spc="-35" dirty="0"/>
              <a:t> </a:t>
            </a:r>
            <a:r>
              <a:rPr spc="50" dirty="0"/>
              <a:t>odd</a:t>
            </a:r>
            <a:r>
              <a:rPr spc="-35" dirty="0"/>
              <a:t> </a:t>
            </a:r>
            <a:r>
              <a:rPr spc="-15" dirty="0"/>
              <a:t>at</a:t>
            </a:r>
            <a:r>
              <a:rPr spc="-35" dirty="0"/>
              <a:t> </a:t>
            </a:r>
            <a:r>
              <a:rPr spc="-25" dirty="0"/>
              <a:t>first,</a:t>
            </a:r>
            <a:r>
              <a:rPr spc="-35" dirty="0"/>
              <a:t> </a:t>
            </a:r>
            <a:r>
              <a:rPr spc="10" dirty="0"/>
              <a:t>but</a:t>
            </a:r>
            <a:r>
              <a:rPr spc="-35" dirty="0"/>
              <a:t> </a:t>
            </a:r>
            <a:r>
              <a:rPr spc="-5" dirty="0"/>
              <a:t>try</a:t>
            </a:r>
            <a:r>
              <a:rPr spc="-35" dirty="0"/>
              <a:t> </a:t>
            </a:r>
            <a:r>
              <a:rPr spc="20" dirty="0"/>
              <a:t>reading  </a:t>
            </a:r>
            <a:r>
              <a:rPr spc="30" dirty="0"/>
              <a:t>aloud</a:t>
            </a:r>
            <a:r>
              <a:rPr spc="-30" dirty="0"/>
              <a:t> </a:t>
            </a:r>
            <a:r>
              <a:rPr spc="-15" dirty="0"/>
              <a:t>to</a:t>
            </a:r>
            <a:r>
              <a:rPr spc="-30" dirty="0"/>
              <a:t> </a:t>
            </a:r>
            <a:r>
              <a:rPr spc="5" dirty="0"/>
              <a:t>yourself</a:t>
            </a:r>
            <a:r>
              <a:rPr spc="-30" dirty="0"/>
              <a:t> </a:t>
            </a:r>
            <a:r>
              <a:rPr spc="15" dirty="0"/>
              <a:t>regularly</a:t>
            </a:r>
            <a:r>
              <a:rPr spc="-30" dirty="0"/>
              <a:t> </a:t>
            </a:r>
            <a:r>
              <a:rPr spc="30" dirty="0"/>
              <a:t>during</a:t>
            </a:r>
            <a:r>
              <a:rPr spc="-30" dirty="0"/>
              <a:t> </a:t>
            </a:r>
            <a:r>
              <a:rPr spc="10" dirty="0"/>
              <a:t>your</a:t>
            </a:r>
            <a:r>
              <a:rPr spc="-30" dirty="0"/>
              <a:t> </a:t>
            </a:r>
            <a:r>
              <a:rPr spc="25" dirty="0"/>
              <a:t>individual</a:t>
            </a:r>
            <a:r>
              <a:rPr spc="-30" dirty="0"/>
              <a:t> </a:t>
            </a:r>
            <a:r>
              <a:rPr spc="30" dirty="0"/>
              <a:t>Bible</a:t>
            </a:r>
            <a:r>
              <a:rPr spc="-30" dirty="0"/>
              <a:t> </a:t>
            </a:r>
            <a:r>
              <a:rPr spc="20" dirty="0"/>
              <a:t>reading  </a:t>
            </a:r>
            <a:r>
              <a:rPr spc="-10" dirty="0"/>
              <a:t>sessions. </a:t>
            </a:r>
            <a:r>
              <a:rPr spc="60" dirty="0"/>
              <a:t>Or </a:t>
            </a:r>
            <a:r>
              <a:rPr spc="45" dirty="0"/>
              <a:t>add </a:t>
            </a:r>
            <a:r>
              <a:rPr spc="20" dirty="0"/>
              <a:t>reading </a:t>
            </a:r>
            <a:r>
              <a:rPr spc="30" dirty="0"/>
              <a:t>aloud </a:t>
            </a:r>
            <a:r>
              <a:rPr spc="-15" dirty="0"/>
              <a:t>to </a:t>
            </a:r>
            <a:r>
              <a:rPr spc="15" dirty="0"/>
              <a:t>your </a:t>
            </a:r>
            <a:r>
              <a:rPr spc="10" dirty="0"/>
              <a:t>family </a:t>
            </a:r>
            <a:r>
              <a:rPr spc="15" dirty="0"/>
              <a:t>night </a:t>
            </a:r>
            <a:r>
              <a:rPr spc="20" dirty="0"/>
              <a:t>or </a:t>
            </a:r>
            <a:r>
              <a:rPr spc="10" dirty="0"/>
              <a:t>family  devotional</a:t>
            </a:r>
            <a:r>
              <a:rPr spc="-100" dirty="0"/>
              <a:t> </a:t>
            </a:r>
            <a:r>
              <a:rPr spc="-10" dirty="0"/>
              <a:t>time.</a:t>
            </a:r>
          </a:p>
          <a:p>
            <a:pPr marL="4360545" marR="147955">
              <a:lnSpc>
                <a:spcPct val="108300"/>
              </a:lnSpc>
              <a:spcBef>
                <a:spcPts val="500"/>
              </a:spcBef>
            </a:pPr>
            <a:r>
              <a:rPr i="1" spc="40" dirty="0">
                <a:latin typeface="Helvetica Neue"/>
                <a:cs typeface="Helvetica Neue"/>
              </a:rPr>
              <a:t>The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i="1" spc="60" dirty="0">
                <a:latin typeface="Helvetica Neue"/>
                <a:cs typeface="Helvetica Neue"/>
              </a:rPr>
              <a:t>young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i="1" spc="55" dirty="0">
                <a:latin typeface="Helvetica Neue"/>
                <a:cs typeface="Helvetica Neue"/>
              </a:rPr>
              <a:t>and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i="1" spc="60" dirty="0">
                <a:latin typeface="Helvetica Neue"/>
                <a:cs typeface="Helvetica Neue"/>
              </a:rPr>
              <a:t>the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i="1" spc="45" dirty="0">
                <a:latin typeface="Helvetica Neue"/>
                <a:cs typeface="Helvetica Neue"/>
              </a:rPr>
              <a:t>old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spc="-15" dirty="0"/>
              <a:t>—Offer</a:t>
            </a:r>
            <a:r>
              <a:rPr spc="-35" dirty="0"/>
              <a:t> </a:t>
            </a:r>
            <a:r>
              <a:rPr spc="-15" dirty="0"/>
              <a:t>to</a:t>
            </a:r>
            <a:r>
              <a:rPr spc="-35" dirty="0"/>
              <a:t> </a:t>
            </a:r>
            <a:r>
              <a:rPr spc="15" dirty="0"/>
              <a:t>read</a:t>
            </a:r>
            <a:r>
              <a:rPr spc="-35" dirty="0"/>
              <a:t> </a:t>
            </a:r>
            <a:r>
              <a:rPr spc="-15" dirty="0"/>
              <a:t>to</a:t>
            </a:r>
            <a:r>
              <a:rPr spc="-35" dirty="0"/>
              <a:t> </a:t>
            </a:r>
            <a:r>
              <a:rPr spc="20" dirty="0"/>
              <a:t>children</a:t>
            </a:r>
            <a:r>
              <a:rPr spc="-35" dirty="0"/>
              <a:t> </a:t>
            </a:r>
            <a:r>
              <a:rPr spc="45" dirty="0"/>
              <a:t>who</a:t>
            </a:r>
            <a:r>
              <a:rPr spc="-35" dirty="0"/>
              <a:t> </a:t>
            </a:r>
            <a:r>
              <a:rPr spc="20" dirty="0"/>
              <a:t>might  only</a:t>
            </a:r>
            <a:r>
              <a:rPr spc="-35" dirty="0"/>
              <a:t> </a:t>
            </a:r>
            <a:r>
              <a:rPr spc="15" dirty="0"/>
              <a:t>hear</a:t>
            </a:r>
            <a:r>
              <a:rPr spc="-35" dirty="0"/>
              <a:t> </a:t>
            </a:r>
            <a:r>
              <a:rPr spc="15" dirty="0"/>
              <a:t>about</a:t>
            </a:r>
            <a:r>
              <a:rPr spc="-35" dirty="0"/>
              <a:t> </a:t>
            </a:r>
            <a:r>
              <a:rPr spc="65" dirty="0"/>
              <a:t>God</a:t>
            </a:r>
            <a:r>
              <a:rPr spc="-35" dirty="0"/>
              <a:t> </a:t>
            </a:r>
            <a:r>
              <a:rPr spc="30" dirty="0"/>
              <a:t>during</a:t>
            </a:r>
            <a:r>
              <a:rPr spc="-35" dirty="0"/>
              <a:t> </a:t>
            </a:r>
            <a:r>
              <a:rPr spc="25" dirty="0"/>
              <a:t>Sunday</a:t>
            </a:r>
            <a:r>
              <a:rPr spc="-35" dirty="0"/>
              <a:t> </a:t>
            </a:r>
            <a:r>
              <a:rPr spc="20" dirty="0"/>
              <a:t>school</a:t>
            </a:r>
            <a:r>
              <a:rPr spc="-35" dirty="0"/>
              <a:t> </a:t>
            </a:r>
            <a:r>
              <a:rPr spc="-10" dirty="0"/>
              <a:t>class.</a:t>
            </a:r>
            <a:r>
              <a:rPr spc="-35" dirty="0"/>
              <a:t> </a:t>
            </a:r>
            <a:r>
              <a:rPr spc="60" dirty="0"/>
              <a:t>Or</a:t>
            </a:r>
            <a:r>
              <a:rPr spc="-35" dirty="0"/>
              <a:t> </a:t>
            </a:r>
            <a:r>
              <a:rPr spc="25" dirty="0"/>
              <a:t>perhaps  </a:t>
            </a:r>
            <a:r>
              <a:rPr spc="5" dirty="0"/>
              <a:t>volunteer </a:t>
            </a:r>
            <a:r>
              <a:rPr spc="-15" dirty="0"/>
              <a:t>to </a:t>
            </a:r>
            <a:r>
              <a:rPr spc="15" dirty="0"/>
              <a:t>read </a:t>
            </a:r>
            <a:r>
              <a:rPr spc="-15" dirty="0"/>
              <a:t>to </a:t>
            </a:r>
            <a:r>
              <a:rPr spc="-5" dirty="0"/>
              <a:t>the elderly, </a:t>
            </a:r>
            <a:r>
              <a:rPr spc="45" dirty="0"/>
              <a:t>who </a:t>
            </a:r>
            <a:r>
              <a:rPr spc="15" dirty="0"/>
              <a:t>because </a:t>
            </a:r>
            <a:r>
              <a:rPr dirty="0"/>
              <a:t>of </a:t>
            </a:r>
            <a:r>
              <a:rPr spc="5" dirty="0"/>
              <a:t>infirmity </a:t>
            </a:r>
            <a:r>
              <a:rPr spc="20" dirty="0"/>
              <a:t>or  advanced </a:t>
            </a:r>
            <a:r>
              <a:rPr spc="25" dirty="0"/>
              <a:t>age </a:t>
            </a:r>
            <a:r>
              <a:rPr spc="20" dirty="0"/>
              <a:t>might </a:t>
            </a:r>
            <a:r>
              <a:rPr spc="30" dirty="0"/>
              <a:t>no </a:t>
            </a:r>
            <a:r>
              <a:rPr spc="25" dirty="0"/>
              <a:t>longer be </a:t>
            </a:r>
            <a:r>
              <a:rPr spc="20" dirty="0"/>
              <a:t>able </a:t>
            </a:r>
            <a:r>
              <a:rPr spc="-15" dirty="0"/>
              <a:t>to </a:t>
            </a:r>
            <a:r>
              <a:rPr spc="15" dirty="0"/>
              <a:t>read </a:t>
            </a:r>
            <a:r>
              <a:rPr spc="-5" dirty="0"/>
              <a:t>the </a:t>
            </a:r>
            <a:r>
              <a:rPr spc="30" dirty="0"/>
              <a:t>Bible </a:t>
            </a:r>
            <a:r>
              <a:rPr dirty="0"/>
              <a:t>for  </a:t>
            </a:r>
            <a:r>
              <a:rPr spc="-5" dirty="0"/>
              <a:t>themselves. </a:t>
            </a:r>
            <a:r>
              <a:rPr spc="20" dirty="0"/>
              <a:t>Every </a:t>
            </a:r>
            <a:r>
              <a:rPr spc="-10" dirty="0"/>
              <a:t>believer, </a:t>
            </a:r>
            <a:r>
              <a:rPr spc="15" dirty="0"/>
              <a:t>whether </a:t>
            </a:r>
            <a:r>
              <a:rPr spc="20" dirty="0"/>
              <a:t>young or </a:t>
            </a:r>
            <a:r>
              <a:rPr spc="5" dirty="0"/>
              <a:t>old, </a:t>
            </a:r>
            <a:r>
              <a:rPr dirty="0"/>
              <a:t>benefits  </a:t>
            </a:r>
            <a:r>
              <a:rPr spc="10" dirty="0"/>
              <a:t>from </a:t>
            </a:r>
            <a:r>
              <a:rPr spc="30" dirty="0"/>
              <a:t>being </a:t>
            </a:r>
            <a:r>
              <a:rPr spc="5" dirty="0"/>
              <a:t>frequently </a:t>
            </a:r>
            <a:r>
              <a:rPr spc="30" dirty="0"/>
              <a:t>engaged</a:t>
            </a:r>
            <a:r>
              <a:rPr spc="-235" dirty="0"/>
              <a:t> </a:t>
            </a:r>
            <a:r>
              <a:rPr spc="20" dirty="0"/>
              <a:t>with </a:t>
            </a:r>
            <a:r>
              <a:rPr dirty="0"/>
              <a:t>Scripture.</a:t>
            </a:r>
          </a:p>
          <a:p>
            <a:pPr marL="4360545" marR="201930">
              <a:lnSpc>
                <a:spcPct val="108300"/>
              </a:lnSpc>
              <a:spcBef>
                <a:spcPts val="500"/>
              </a:spcBef>
            </a:pPr>
            <a:r>
              <a:rPr spc="60" dirty="0"/>
              <a:t>PRACTICAL</a:t>
            </a:r>
            <a:r>
              <a:rPr spc="-35" dirty="0"/>
              <a:t> </a:t>
            </a:r>
            <a:r>
              <a:rPr spc="15" dirty="0"/>
              <a:t>TAKEAWAY:</a:t>
            </a:r>
            <a:r>
              <a:rPr spc="-35" dirty="0"/>
              <a:t> </a:t>
            </a:r>
            <a:r>
              <a:rPr spc="55" dirty="0"/>
              <a:t>Reading</a:t>
            </a:r>
            <a:r>
              <a:rPr spc="-35" dirty="0"/>
              <a:t> </a:t>
            </a:r>
            <a:r>
              <a:rPr spc="25" dirty="0"/>
              <a:t>Scripture</a:t>
            </a:r>
            <a:r>
              <a:rPr spc="-35" dirty="0"/>
              <a:t> </a:t>
            </a:r>
            <a:r>
              <a:rPr spc="45" dirty="0"/>
              <a:t>aloud</a:t>
            </a:r>
            <a:r>
              <a:rPr spc="-35" dirty="0"/>
              <a:t> </a:t>
            </a:r>
            <a:r>
              <a:rPr spc="30" dirty="0"/>
              <a:t>can</a:t>
            </a:r>
            <a:r>
              <a:rPr spc="-35" dirty="0"/>
              <a:t> </a:t>
            </a:r>
            <a:r>
              <a:rPr spc="45" dirty="0"/>
              <a:t>help  </a:t>
            </a:r>
            <a:r>
              <a:rPr spc="10" dirty="0"/>
              <a:t>us </a:t>
            </a:r>
            <a:r>
              <a:rPr spc="-135" dirty="0"/>
              <a:t>— </a:t>
            </a:r>
            <a:r>
              <a:rPr spc="10" dirty="0"/>
              <a:t>as </a:t>
            </a:r>
            <a:r>
              <a:rPr spc="40" dirty="0"/>
              <a:t>individuals </a:t>
            </a:r>
            <a:r>
              <a:rPr spc="45" dirty="0"/>
              <a:t>and </a:t>
            </a:r>
            <a:r>
              <a:rPr spc="10" dirty="0"/>
              <a:t>as </a:t>
            </a:r>
            <a:r>
              <a:rPr spc="30" dirty="0"/>
              <a:t>a community </a:t>
            </a:r>
            <a:r>
              <a:rPr spc="-135" dirty="0"/>
              <a:t>— </a:t>
            </a:r>
            <a:r>
              <a:rPr dirty="0"/>
              <a:t>to </a:t>
            </a:r>
            <a:r>
              <a:rPr spc="10" dirty="0"/>
              <a:t>better </a:t>
            </a:r>
            <a:r>
              <a:rPr spc="30" dirty="0"/>
              <a:t>hear  </a:t>
            </a:r>
            <a:r>
              <a:rPr spc="45" dirty="0"/>
              <a:t>and</a:t>
            </a:r>
            <a:r>
              <a:rPr spc="-50" dirty="0"/>
              <a:t> </a:t>
            </a:r>
            <a:r>
              <a:rPr spc="20" dirty="0"/>
              <a:t>connect</a:t>
            </a:r>
            <a:r>
              <a:rPr spc="-50" dirty="0"/>
              <a:t> </a:t>
            </a:r>
            <a:r>
              <a:rPr spc="30" dirty="0"/>
              <a:t>with</a:t>
            </a:r>
            <a:r>
              <a:rPr spc="-50" dirty="0"/>
              <a:t> </a:t>
            </a:r>
            <a:r>
              <a:rPr spc="30" dirty="0"/>
              <a:t>God’s</a:t>
            </a:r>
            <a:r>
              <a:rPr spc="-50" dirty="0"/>
              <a:t> </a:t>
            </a:r>
            <a:r>
              <a:rPr spc="40" dirty="0"/>
              <a:t>Word.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60400" y="1756085"/>
            <a:ext cx="7239000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330" dirty="0">
                <a:solidFill>
                  <a:srgbClr val="60667B"/>
                </a:solidFill>
                <a:latin typeface="Geneva"/>
                <a:cs typeface="Geneva"/>
              </a:rPr>
              <a:t>The  </a:t>
            </a:r>
            <a:r>
              <a:rPr sz="2100" spc="-185" dirty="0">
                <a:solidFill>
                  <a:srgbClr val="60667B"/>
                </a:solidFill>
                <a:latin typeface="Geneva"/>
                <a:cs typeface="Geneva"/>
              </a:rPr>
              <a:t>Benefits </a:t>
            </a:r>
            <a:r>
              <a:rPr sz="2100" spc="-290" dirty="0">
                <a:solidFill>
                  <a:srgbClr val="60667B"/>
                </a:solidFill>
                <a:latin typeface="Geneva"/>
                <a:cs typeface="Geneva"/>
              </a:rPr>
              <a:t>of  </a:t>
            </a:r>
            <a:r>
              <a:rPr sz="2100" spc="-170" dirty="0">
                <a:solidFill>
                  <a:srgbClr val="60667B"/>
                </a:solidFill>
                <a:latin typeface="Geneva"/>
                <a:cs typeface="Geneva"/>
              </a:rPr>
              <a:t>Reading </a:t>
            </a:r>
            <a:r>
              <a:rPr sz="2100" spc="-185" dirty="0">
                <a:solidFill>
                  <a:srgbClr val="60667B"/>
                </a:solidFill>
                <a:latin typeface="Geneva"/>
                <a:cs typeface="Geneva"/>
              </a:rPr>
              <a:t>Scripture </a:t>
            </a:r>
            <a:r>
              <a:rPr sz="2100" spc="-225" dirty="0">
                <a:solidFill>
                  <a:srgbClr val="60667B"/>
                </a:solidFill>
                <a:latin typeface="Geneva"/>
                <a:cs typeface="Geneva"/>
              </a:rPr>
              <a:t>Aloud. </a:t>
            </a:r>
            <a:r>
              <a:rPr sz="2100" b="1" spc="-165" dirty="0">
                <a:solidFill>
                  <a:srgbClr val="60667B"/>
                </a:solidFill>
                <a:latin typeface="Helvetica"/>
                <a:cs typeface="Helvetica"/>
              </a:rPr>
              <a:t>Habit:  </a:t>
            </a:r>
            <a:r>
              <a:rPr sz="2100" b="1" spc="-225" dirty="0">
                <a:solidFill>
                  <a:srgbClr val="60667B"/>
                </a:solidFill>
                <a:latin typeface="Helvetica"/>
                <a:cs typeface="Helvetica"/>
              </a:rPr>
              <a:t>Engaging </a:t>
            </a:r>
            <a:r>
              <a:rPr sz="2100" b="1" spc="40" dirty="0">
                <a:solidFill>
                  <a:srgbClr val="60667B"/>
                </a:solidFill>
                <a:latin typeface="Helvetica"/>
                <a:cs typeface="Helvetica"/>
              </a:rPr>
              <a:t> </a:t>
            </a:r>
            <a:r>
              <a:rPr sz="2100" b="1" spc="-125" dirty="0">
                <a:solidFill>
                  <a:srgbClr val="60667B"/>
                </a:solidFill>
                <a:latin typeface="Helvetica"/>
                <a:cs typeface="Helvetica"/>
              </a:rPr>
              <a:t>Scripture</a:t>
            </a:r>
            <a:endParaRPr sz="2100">
              <a:latin typeface="Helvetica"/>
              <a:cs typeface="Helvetic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0579" y="505861"/>
            <a:ext cx="4314825" cy="64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3700"/>
              </a:lnSpc>
            </a:pPr>
            <a:r>
              <a:rPr sz="1100" i="1" spc="45" dirty="0">
                <a:solidFill>
                  <a:srgbClr val="60667B"/>
                </a:solidFill>
                <a:latin typeface="Helvetica Neue"/>
                <a:cs typeface="Helvetica Neue"/>
              </a:rPr>
              <a:t>Until </a:t>
            </a:r>
            <a:r>
              <a:rPr sz="1100" i="1" spc="15" dirty="0">
                <a:solidFill>
                  <a:srgbClr val="60667B"/>
                </a:solidFill>
                <a:latin typeface="Helvetica Neue"/>
                <a:cs typeface="Helvetica Neue"/>
              </a:rPr>
              <a:t>I </a:t>
            </a:r>
            <a:r>
              <a:rPr sz="1100" i="1" spc="30" dirty="0">
                <a:solidFill>
                  <a:srgbClr val="60667B"/>
                </a:solidFill>
                <a:latin typeface="Helvetica Neue"/>
                <a:cs typeface="Helvetica Neue"/>
              </a:rPr>
              <a:t>come, </a:t>
            </a:r>
            <a:r>
              <a:rPr sz="1100" i="1" spc="55" dirty="0">
                <a:solidFill>
                  <a:srgbClr val="60667B"/>
                </a:solidFill>
                <a:latin typeface="Helvetica Neue"/>
                <a:cs typeface="Helvetica Neue"/>
              </a:rPr>
              <a:t>devote </a:t>
            </a:r>
            <a:r>
              <a:rPr sz="1100" i="1" spc="50" dirty="0">
                <a:solidFill>
                  <a:srgbClr val="60667B"/>
                </a:solidFill>
                <a:latin typeface="Helvetica Neue"/>
                <a:cs typeface="Helvetica Neue"/>
              </a:rPr>
              <a:t>yourself </a:t>
            </a:r>
            <a:r>
              <a:rPr sz="1100" i="1" spc="65" dirty="0">
                <a:solidFill>
                  <a:srgbClr val="60667B"/>
                </a:solidFill>
                <a:latin typeface="Helvetica Neue"/>
                <a:cs typeface="Helvetica Neue"/>
              </a:rPr>
              <a:t>to the </a:t>
            </a:r>
            <a:r>
              <a:rPr sz="1100" i="1" spc="45" dirty="0">
                <a:solidFill>
                  <a:srgbClr val="60667B"/>
                </a:solidFill>
                <a:latin typeface="Helvetica Neue"/>
                <a:cs typeface="Helvetica Neue"/>
              </a:rPr>
              <a:t>public </a:t>
            </a:r>
            <a:r>
              <a:rPr sz="1100" i="1" spc="55" dirty="0">
                <a:solidFill>
                  <a:srgbClr val="60667B"/>
                </a:solidFill>
                <a:latin typeface="Helvetica Neue"/>
                <a:cs typeface="Helvetica Neue"/>
              </a:rPr>
              <a:t>reading </a:t>
            </a:r>
            <a:r>
              <a:rPr sz="1100" i="1" spc="60" dirty="0">
                <a:solidFill>
                  <a:srgbClr val="60667B"/>
                </a:solidFill>
                <a:latin typeface="Helvetica Neue"/>
                <a:cs typeface="Helvetica Neue"/>
              </a:rPr>
              <a:t>of</a:t>
            </a:r>
            <a:r>
              <a:rPr sz="1100" i="1" spc="-155" dirty="0">
                <a:solidFill>
                  <a:srgbClr val="60667B"/>
                </a:solidFill>
                <a:latin typeface="Helvetica Neue"/>
                <a:cs typeface="Helvetica Neue"/>
              </a:rPr>
              <a:t> </a:t>
            </a:r>
            <a:r>
              <a:rPr sz="1100" i="1" spc="35" dirty="0">
                <a:solidFill>
                  <a:srgbClr val="60667B"/>
                </a:solidFill>
                <a:latin typeface="Helvetica Neue"/>
                <a:cs typeface="Helvetica Neue"/>
              </a:rPr>
              <a:t>Scripture,  </a:t>
            </a:r>
            <a:r>
              <a:rPr sz="1100" i="1" spc="65" dirty="0">
                <a:solidFill>
                  <a:srgbClr val="60667B"/>
                </a:solidFill>
                <a:latin typeface="Helvetica Neue"/>
                <a:cs typeface="Helvetica Neue"/>
              </a:rPr>
              <a:t>to </a:t>
            </a:r>
            <a:r>
              <a:rPr sz="1100" i="1" spc="55" dirty="0">
                <a:solidFill>
                  <a:srgbClr val="60667B"/>
                </a:solidFill>
                <a:latin typeface="Helvetica Neue"/>
                <a:cs typeface="Helvetica Neue"/>
              </a:rPr>
              <a:t>preaching </a:t>
            </a:r>
            <a:r>
              <a:rPr sz="1100" i="1" spc="60" dirty="0">
                <a:solidFill>
                  <a:srgbClr val="60667B"/>
                </a:solidFill>
                <a:latin typeface="Helvetica Neue"/>
                <a:cs typeface="Helvetica Neue"/>
              </a:rPr>
              <a:t>and </a:t>
            </a:r>
            <a:r>
              <a:rPr sz="1100" i="1" spc="65" dirty="0">
                <a:solidFill>
                  <a:srgbClr val="60667B"/>
                </a:solidFill>
                <a:latin typeface="Helvetica Neue"/>
                <a:cs typeface="Helvetica Neue"/>
              </a:rPr>
              <a:t>to</a:t>
            </a:r>
            <a:r>
              <a:rPr sz="1100" i="1" spc="-140" dirty="0">
                <a:solidFill>
                  <a:srgbClr val="60667B"/>
                </a:solidFill>
                <a:latin typeface="Helvetica Neue"/>
                <a:cs typeface="Helvetica Neue"/>
              </a:rPr>
              <a:t> </a:t>
            </a:r>
            <a:r>
              <a:rPr sz="1100" i="1" spc="40" dirty="0">
                <a:solidFill>
                  <a:srgbClr val="60667B"/>
                </a:solidFill>
                <a:latin typeface="Helvetica Neue"/>
                <a:cs typeface="Helvetica Neue"/>
              </a:rPr>
              <a:t>teaching.</a:t>
            </a:r>
            <a:endParaRPr sz="1100">
              <a:latin typeface="Helvetica Neue"/>
              <a:cs typeface="Helvetica Neue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100" b="1" spc="-145" dirty="0">
                <a:solidFill>
                  <a:srgbClr val="60667B"/>
                </a:solidFill>
                <a:latin typeface="Helvetica"/>
                <a:cs typeface="Helvetica"/>
              </a:rPr>
              <a:t>1   </a:t>
            </a:r>
            <a:r>
              <a:rPr sz="1100" b="1" spc="145" dirty="0">
                <a:solidFill>
                  <a:srgbClr val="60667B"/>
                </a:solidFill>
                <a:latin typeface="Helvetica"/>
                <a:cs typeface="Helvetica"/>
              </a:rPr>
              <a:t>Timothy</a:t>
            </a:r>
            <a:r>
              <a:rPr sz="1100" b="1" spc="225" dirty="0">
                <a:solidFill>
                  <a:srgbClr val="60667B"/>
                </a:solidFill>
                <a:latin typeface="Helvetica"/>
                <a:cs typeface="Helvetica"/>
              </a:rPr>
              <a:t> </a:t>
            </a:r>
            <a:r>
              <a:rPr sz="1100" b="1" spc="95" dirty="0">
                <a:solidFill>
                  <a:srgbClr val="60667B"/>
                </a:solidFill>
                <a:latin typeface="Helvetica"/>
                <a:cs typeface="Helvetica"/>
              </a:rPr>
              <a:t>4:13</a:t>
            </a:r>
            <a:r>
              <a:rPr sz="1100" b="1" spc="-195" dirty="0">
                <a:solidFill>
                  <a:srgbClr val="60667B"/>
                </a:solidFill>
                <a:latin typeface="Helvetica"/>
                <a:cs typeface="Helvetica"/>
              </a:rPr>
              <a:t> </a:t>
            </a:r>
            <a:endParaRPr sz="11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64ADB7"/>
                </a:solidFill>
              </a:rPr>
              <a:t>Day 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400" y="2163622"/>
            <a:ext cx="3953510" cy="3499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300"/>
              </a:lnSpc>
            </a:pP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After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dedication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temple,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appears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Solomon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at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night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tells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him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if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people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“will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humble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themselves 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pray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seek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my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face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turn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their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wicked </a:t>
            </a:r>
            <a:r>
              <a:rPr sz="1000" spc="-10" dirty="0">
                <a:solidFill>
                  <a:srgbClr val="231F20"/>
                </a:solidFill>
                <a:latin typeface="Geneva"/>
                <a:cs typeface="Geneva"/>
              </a:rPr>
              <a:t>ways,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then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I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will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hear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from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heaven,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I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will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forgive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their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sin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will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heal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their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land” </a:t>
            </a:r>
            <a:r>
              <a:rPr sz="1000" spc="-50" dirty="0">
                <a:solidFill>
                  <a:srgbClr val="231F20"/>
                </a:solidFill>
                <a:latin typeface="Geneva"/>
                <a:cs typeface="Geneva"/>
              </a:rPr>
              <a:t>(2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Chronicles</a:t>
            </a:r>
            <a:r>
              <a:rPr sz="1000" spc="-17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Geneva"/>
                <a:cs typeface="Geneva"/>
              </a:rPr>
              <a:t>7:14).</a:t>
            </a:r>
            <a:endParaRPr sz="1000">
              <a:latin typeface="Geneva"/>
              <a:cs typeface="Geneva"/>
            </a:endParaRPr>
          </a:p>
          <a:p>
            <a:pPr marL="12700" marR="106045" algn="just">
              <a:lnSpc>
                <a:spcPct val="108300"/>
              </a:lnSpc>
              <a:spcBef>
                <a:spcPts val="500"/>
              </a:spcBef>
            </a:pP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know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need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humble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ourselves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before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God.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But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what  does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mean,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what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does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require?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Geneva"/>
                <a:cs typeface="Geneva"/>
              </a:rPr>
              <a:t>Let’s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look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at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some 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ways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can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develop</a:t>
            </a:r>
            <a:r>
              <a:rPr sz="1000" spc="-4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humility:</a:t>
            </a:r>
            <a:endParaRPr sz="1000">
              <a:latin typeface="Geneva"/>
              <a:cs typeface="Geneva"/>
            </a:endParaRPr>
          </a:p>
          <a:p>
            <a:pPr marL="12700" marR="15240">
              <a:lnSpc>
                <a:spcPct val="108300"/>
              </a:lnSpc>
              <a:spcBef>
                <a:spcPts val="500"/>
              </a:spcBef>
            </a:pPr>
            <a:r>
              <a:rPr sz="1000" i="1" spc="60" dirty="0">
                <a:solidFill>
                  <a:srgbClr val="231F20"/>
                </a:solidFill>
                <a:latin typeface="Helvetica Neue"/>
                <a:cs typeface="Helvetica Neue"/>
              </a:rPr>
              <a:t>Fight </a:t>
            </a:r>
            <a:r>
              <a:rPr sz="1000" i="1" spc="50" dirty="0">
                <a:solidFill>
                  <a:srgbClr val="231F20"/>
                </a:solidFill>
                <a:latin typeface="Helvetica Neue"/>
                <a:cs typeface="Helvetica Neue"/>
              </a:rPr>
              <a:t>pride </a:t>
            </a:r>
            <a:r>
              <a:rPr sz="1000" i="1" spc="55" dirty="0">
                <a:solidFill>
                  <a:srgbClr val="231F20"/>
                </a:solidFill>
                <a:latin typeface="Helvetica Neue"/>
                <a:cs typeface="Helvetica Neue"/>
              </a:rPr>
              <a:t>and </a:t>
            </a:r>
            <a:r>
              <a:rPr sz="1000" i="1" spc="45" dirty="0">
                <a:solidFill>
                  <a:srgbClr val="231F20"/>
                </a:solidFill>
                <a:latin typeface="Helvetica Neue"/>
                <a:cs typeface="Helvetica Neue"/>
              </a:rPr>
              <a:t>self-doubt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Humility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allows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see 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ourselves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proper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relation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neighbor,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leading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us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 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an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accurate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self-assessment.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Geneva"/>
                <a:cs typeface="Geneva"/>
              </a:rPr>
              <a:t>We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fail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humble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ourselves</a:t>
            </a:r>
            <a:r>
              <a:rPr sz="1000" spc="-4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when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develop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an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inaccurate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view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ourselves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because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either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pride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or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self-doubt </a:t>
            </a:r>
            <a:r>
              <a:rPr sz="1000" spc="-135" dirty="0">
                <a:solidFill>
                  <a:srgbClr val="231F20"/>
                </a:solidFill>
                <a:latin typeface="Geneva"/>
                <a:cs typeface="Geneva"/>
              </a:rPr>
              <a:t>—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both enemies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humility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must 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battle.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As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Greg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Willson</a:t>
            </a:r>
            <a:r>
              <a:rPr sz="1000" spc="-19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explains:</a:t>
            </a:r>
            <a:endParaRPr sz="1000">
              <a:latin typeface="Geneva"/>
              <a:cs typeface="Geneva"/>
            </a:endParaRPr>
          </a:p>
          <a:p>
            <a:pPr marL="12700" marR="152400">
              <a:lnSpc>
                <a:spcPct val="108300"/>
              </a:lnSpc>
              <a:spcBef>
                <a:spcPts val="500"/>
              </a:spcBef>
            </a:pP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“Pride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self-doubt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are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really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two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sides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same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coin.  </a:t>
            </a:r>
            <a:r>
              <a:rPr sz="1000" spc="50" dirty="0">
                <a:solidFill>
                  <a:srgbClr val="231F20"/>
                </a:solidFill>
                <a:latin typeface="Geneva"/>
                <a:cs typeface="Geneva"/>
              </a:rPr>
              <a:t>One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believes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we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know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better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than </a:t>
            </a:r>
            <a:r>
              <a:rPr sz="1000" spc="65" dirty="0">
                <a:solidFill>
                  <a:srgbClr val="231F20"/>
                </a:solidFill>
                <a:latin typeface="Geneva"/>
                <a:cs typeface="Geneva"/>
              </a:rPr>
              <a:t>God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does,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other  believes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he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isn’t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good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or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powerful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enough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change</a:t>
            </a:r>
            <a:r>
              <a:rPr sz="1000" spc="-35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us. 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Neither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makes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much </a:t>
            </a:r>
            <a:r>
              <a:rPr sz="1000" dirty="0">
                <a:solidFill>
                  <a:srgbClr val="231F20"/>
                </a:solidFill>
                <a:latin typeface="Geneva"/>
                <a:cs typeface="Geneva"/>
              </a:rPr>
              <a:t>of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God,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effectively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bringing him </a:t>
            </a:r>
            <a:r>
              <a:rPr sz="1000" spc="40" dirty="0">
                <a:solidFill>
                  <a:srgbClr val="231F20"/>
                </a:solidFill>
                <a:latin typeface="Geneva"/>
                <a:cs typeface="Geneva"/>
              </a:rPr>
              <a:t>down 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below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us.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prideful </a:t>
            </a:r>
            <a:r>
              <a:rPr sz="1000" spc="35" dirty="0">
                <a:solidFill>
                  <a:srgbClr val="231F20"/>
                </a:solidFill>
                <a:latin typeface="Geneva"/>
                <a:cs typeface="Geneva"/>
              </a:rPr>
              <a:t>and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 </a:t>
            </a:r>
            <a:r>
              <a:rPr sz="1000" spc="10" dirty="0">
                <a:solidFill>
                  <a:srgbClr val="231F20"/>
                </a:solidFill>
                <a:latin typeface="Geneva"/>
                <a:cs typeface="Geneva"/>
              </a:rPr>
              <a:t>self-doubters </a:t>
            </a:r>
            <a:r>
              <a:rPr sz="1000" spc="15" dirty="0">
                <a:solidFill>
                  <a:srgbClr val="231F20"/>
                </a:solidFill>
                <a:latin typeface="Geneva"/>
                <a:cs typeface="Geneva"/>
              </a:rPr>
              <a:t>both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believe 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they’re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better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Geneva"/>
                <a:cs typeface="Geneva"/>
              </a:rPr>
              <a:t>than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Geneva"/>
                <a:cs typeface="Geneva"/>
              </a:rPr>
              <a:t>God,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they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Geneva"/>
                <a:cs typeface="Geneva"/>
              </a:rPr>
              <a:t>just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Geneva"/>
                <a:cs typeface="Geneva"/>
              </a:rPr>
              <a:t>show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Geneva"/>
                <a:cs typeface="Geneva"/>
              </a:rPr>
              <a:t>it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Geneva"/>
                <a:cs typeface="Geneva"/>
              </a:rPr>
              <a:t>in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Geneva"/>
                <a:cs typeface="Geneva"/>
              </a:rPr>
              <a:t>different</a:t>
            </a:r>
            <a:r>
              <a:rPr sz="1000" spc="-30" dirty="0">
                <a:solidFill>
                  <a:srgbClr val="231F20"/>
                </a:solidFill>
                <a:latin typeface="Geneva"/>
                <a:cs typeface="Geneva"/>
              </a:rPr>
              <a:t> ways.”</a:t>
            </a:r>
            <a:endParaRPr sz="1000">
              <a:latin typeface="Geneva"/>
              <a:cs typeface="Genev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60545" marR="5080">
              <a:lnSpc>
                <a:spcPct val="108300"/>
              </a:lnSpc>
            </a:pPr>
            <a:r>
              <a:rPr i="1" spc="30" dirty="0">
                <a:latin typeface="Helvetica Neue"/>
                <a:cs typeface="Helvetica Neue"/>
              </a:rPr>
              <a:t>Use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i="1" spc="65" dirty="0">
                <a:latin typeface="Helvetica Neue"/>
                <a:cs typeface="Helvetica Neue"/>
              </a:rPr>
              <a:t>truth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i="1" spc="30" dirty="0">
                <a:latin typeface="Helvetica Neue"/>
                <a:cs typeface="Helvetica Neue"/>
              </a:rPr>
              <a:t>as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i="1" spc="60" dirty="0">
                <a:latin typeface="Helvetica Neue"/>
                <a:cs typeface="Helvetica Neue"/>
              </a:rPr>
              <a:t>the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i="1" spc="60" dirty="0">
                <a:latin typeface="Helvetica Neue"/>
                <a:cs typeface="Helvetica Neue"/>
              </a:rPr>
              <a:t>primary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i="1" spc="50" dirty="0">
                <a:latin typeface="Helvetica Neue"/>
                <a:cs typeface="Helvetica Neue"/>
              </a:rPr>
              <a:t>tool</a:t>
            </a:r>
            <a:r>
              <a:rPr i="1" spc="20" dirty="0">
                <a:latin typeface="Helvetica Neue"/>
                <a:cs typeface="Helvetica Neue"/>
              </a:rPr>
              <a:t> </a:t>
            </a:r>
            <a:r>
              <a:rPr spc="-135" dirty="0"/>
              <a:t>—</a:t>
            </a:r>
            <a:r>
              <a:rPr spc="-35" dirty="0"/>
              <a:t> </a:t>
            </a:r>
            <a:r>
              <a:rPr spc="5" dirty="0"/>
              <a:t>The</a:t>
            </a:r>
            <a:r>
              <a:rPr spc="-35" dirty="0"/>
              <a:t> </a:t>
            </a:r>
            <a:r>
              <a:rPr spc="25" dirty="0"/>
              <a:t>primary</a:t>
            </a:r>
            <a:r>
              <a:rPr spc="-35" dirty="0"/>
              <a:t> </a:t>
            </a:r>
            <a:r>
              <a:rPr spc="20" dirty="0"/>
              <a:t>means</a:t>
            </a:r>
            <a:r>
              <a:rPr spc="-35" dirty="0"/>
              <a:t> </a:t>
            </a:r>
            <a:r>
              <a:rPr spc="30" dirty="0"/>
              <a:t>we</a:t>
            </a:r>
            <a:r>
              <a:rPr spc="-35" dirty="0"/>
              <a:t> </a:t>
            </a:r>
            <a:r>
              <a:rPr spc="30" dirty="0"/>
              <a:t>humble  </a:t>
            </a:r>
            <a:r>
              <a:rPr spc="5" dirty="0"/>
              <a:t>ourselves </a:t>
            </a:r>
            <a:r>
              <a:rPr dirty="0"/>
              <a:t>is </a:t>
            </a:r>
            <a:r>
              <a:rPr spc="20" dirty="0"/>
              <a:t>by learning what </a:t>
            </a:r>
            <a:r>
              <a:rPr spc="65" dirty="0"/>
              <a:t>God </a:t>
            </a:r>
            <a:r>
              <a:rPr spc="10" dirty="0"/>
              <a:t>has </a:t>
            </a:r>
            <a:r>
              <a:rPr spc="-15" dirty="0"/>
              <a:t>to </a:t>
            </a:r>
            <a:r>
              <a:rPr dirty="0"/>
              <a:t>say </a:t>
            </a:r>
            <a:r>
              <a:rPr spc="15" dirty="0"/>
              <a:t>about </a:t>
            </a:r>
            <a:r>
              <a:rPr spc="-20" dirty="0"/>
              <a:t>us. </a:t>
            </a:r>
            <a:r>
              <a:rPr spc="55" dirty="0"/>
              <a:t>When  </a:t>
            </a:r>
            <a:r>
              <a:rPr spc="15" dirty="0"/>
              <a:t>you </a:t>
            </a:r>
            <a:r>
              <a:rPr spc="10" dirty="0"/>
              <a:t>search </a:t>
            </a:r>
            <a:r>
              <a:rPr spc="-5" dirty="0"/>
              <a:t>the </a:t>
            </a:r>
            <a:r>
              <a:rPr dirty="0"/>
              <a:t>Scriptures, </a:t>
            </a:r>
            <a:r>
              <a:rPr spc="20" dirty="0"/>
              <a:t>make </a:t>
            </a:r>
            <a:r>
              <a:rPr dirty="0"/>
              <a:t>note of </a:t>
            </a:r>
            <a:r>
              <a:rPr spc="15" dirty="0"/>
              <a:t>all </a:t>
            </a:r>
            <a:r>
              <a:rPr spc="-5" dirty="0"/>
              <a:t>the </a:t>
            </a:r>
            <a:r>
              <a:rPr spc="10" dirty="0"/>
              <a:t>things </a:t>
            </a:r>
            <a:r>
              <a:rPr spc="-135" dirty="0"/>
              <a:t>— </a:t>
            </a:r>
            <a:r>
              <a:rPr spc="15" dirty="0"/>
              <a:t>both  </a:t>
            </a:r>
            <a:r>
              <a:rPr spc="5" dirty="0"/>
              <a:t>positive </a:t>
            </a:r>
            <a:r>
              <a:rPr spc="35" dirty="0"/>
              <a:t>and </a:t>
            </a:r>
            <a:r>
              <a:rPr spc="5" dirty="0"/>
              <a:t>negative </a:t>
            </a:r>
            <a:r>
              <a:rPr spc="-135" dirty="0"/>
              <a:t>— </a:t>
            </a:r>
            <a:r>
              <a:rPr spc="65" dirty="0"/>
              <a:t>God </a:t>
            </a:r>
            <a:r>
              <a:rPr spc="10" dirty="0"/>
              <a:t>has </a:t>
            </a:r>
            <a:r>
              <a:rPr spc="-15" dirty="0"/>
              <a:t>to </a:t>
            </a:r>
            <a:r>
              <a:rPr dirty="0"/>
              <a:t>say </a:t>
            </a:r>
            <a:r>
              <a:rPr spc="15" dirty="0"/>
              <a:t>about mankind. </a:t>
            </a:r>
            <a:r>
              <a:rPr spc="40" dirty="0"/>
              <a:t>Only  </a:t>
            </a:r>
            <a:r>
              <a:rPr spc="20" dirty="0"/>
              <a:t>by learning </a:t>
            </a:r>
            <a:r>
              <a:rPr spc="15" dirty="0"/>
              <a:t>God’s </a:t>
            </a:r>
            <a:r>
              <a:rPr spc="-5" dirty="0"/>
              <a:t>truth </a:t>
            </a:r>
            <a:r>
              <a:rPr spc="25" dirty="0"/>
              <a:t>can </a:t>
            </a:r>
            <a:r>
              <a:rPr spc="30" dirty="0"/>
              <a:t>we </a:t>
            </a:r>
            <a:r>
              <a:rPr spc="15" dirty="0"/>
              <a:t>acquire </a:t>
            </a:r>
            <a:r>
              <a:rPr spc="-5" dirty="0"/>
              <a:t>the </a:t>
            </a:r>
            <a:r>
              <a:rPr spc="20" dirty="0"/>
              <a:t>self-knowledge  </a:t>
            </a:r>
            <a:r>
              <a:rPr spc="5" dirty="0"/>
              <a:t>necessary </a:t>
            </a:r>
            <a:r>
              <a:rPr spc="-15" dirty="0"/>
              <a:t>to </a:t>
            </a:r>
            <a:r>
              <a:rPr spc="20" dirty="0"/>
              <a:t>develop</a:t>
            </a:r>
            <a:r>
              <a:rPr spc="-140" dirty="0"/>
              <a:t> </a:t>
            </a:r>
            <a:r>
              <a:rPr spc="-5" dirty="0"/>
              <a:t>humility.</a:t>
            </a:r>
          </a:p>
          <a:p>
            <a:pPr marL="4360545" marR="315595">
              <a:lnSpc>
                <a:spcPct val="108300"/>
              </a:lnSpc>
              <a:spcBef>
                <a:spcPts val="500"/>
              </a:spcBef>
            </a:pPr>
            <a:r>
              <a:rPr i="1" spc="45" dirty="0">
                <a:latin typeface="Helvetica Neue"/>
                <a:cs typeface="Helvetica Neue"/>
              </a:rPr>
              <a:t>Surround yourself </a:t>
            </a:r>
            <a:r>
              <a:rPr i="1" spc="60" dirty="0">
                <a:latin typeface="Helvetica Neue"/>
                <a:cs typeface="Helvetica Neue"/>
              </a:rPr>
              <a:t>with </a:t>
            </a:r>
            <a:r>
              <a:rPr i="1" spc="50" dirty="0">
                <a:latin typeface="Helvetica Neue"/>
                <a:cs typeface="Helvetica Neue"/>
              </a:rPr>
              <a:t>people </a:t>
            </a:r>
            <a:r>
              <a:rPr i="1" spc="65" dirty="0">
                <a:latin typeface="Helvetica Neue"/>
                <a:cs typeface="Helvetica Neue"/>
              </a:rPr>
              <a:t>who</a:t>
            </a:r>
            <a:r>
              <a:rPr i="1" spc="-175" dirty="0">
                <a:latin typeface="Helvetica Neue"/>
                <a:cs typeface="Helvetica Neue"/>
              </a:rPr>
              <a:t> </a:t>
            </a:r>
            <a:r>
              <a:rPr i="1" spc="40" dirty="0">
                <a:latin typeface="Helvetica Neue"/>
                <a:cs typeface="Helvetica Neue"/>
              </a:rPr>
              <a:t>will </a:t>
            </a:r>
            <a:r>
              <a:rPr i="1" spc="55" dirty="0">
                <a:latin typeface="Helvetica Neue"/>
                <a:cs typeface="Helvetica Neue"/>
              </a:rPr>
              <a:t>exhort and </a:t>
            </a:r>
            <a:r>
              <a:rPr i="1" spc="50" dirty="0">
                <a:latin typeface="Helvetica Neue"/>
                <a:cs typeface="Helvetica Neue"/>
              </a:rPr>
              <a:t>rebuke  </a:t>
            </a:r>
            <a:r>
              <a:rPr i="1" spc="55" dirty="0">
                <a:latin typeface="Helvetica Neue"/>
                <a:cs typeface="Helvetica Neue"/>
              </a:rPr>
              <a:t>you </a:t>
            </a:r>
            <a:r>
              <a:rPr spc="-135" dirty="0"/>
              <a:t>— </a:t>
            </a:r>
            <a:r>
              <a:rPr spc="45" dirty="0"/>
              <a:t>We </a:t>
            </a:r>
            <a:r>
              <a:rPr spc="25" dirty="0"/>
              <a:t>need </a:t>
            </a:r>
            <a:r>
              <a:rPr spc="30" dirty="0"/>
              <a:t>people </a:t>
            </a:r>
            <a:r>
              <a:rPr spc="20" dirty="0"/>
              <a:t>in </a:t>
            </a:r>
            <a:r>
              <a:rPr spc="25" dirty="0"/>
              <a:t>our </a:t>
            </a:r>
            <a:r>
              <a:rPr dirty="0"/>
              <a:t>lives </a:t>
            </a:r>
            <a:r>
              <a:rPr spc="45" dirty="0"/>
              <a:t>who </a:t>
            </a:r>
            <a:r>
              <a:rPr spc="30" dirty="0"/>
              <a:t>will </a:t>
            </a:r>
            <a:r>
              <a:rPr spc="20" dirty="0"/>
              <a:t>provide </a:t>
            </a:r>
            <a:r>
              <a:rPr spc="25" dirty="0"/>
              <a:t>an  </a:t>
            </a:r>
            <a:r>
              <a:rPr spc="5" dirty="0"/>
              <a:t>honest </a:t>
            </a:r>
            <a:r>
              <a:rPr dirty="0"/>
              <a:t>assessment —praising </a:t>
            </a:r>
            <a:r>
              <a:rPr spc="5" dirty="0"/>
              <a:t>us </a:t>
            </a:r>
            <a:r>
              <a:rPr dirty="0"/>
              <a:t>for </a:t>
            </a:r>
            <a:r>
              <a:rPr spc="25" dirty="0"/>
              <a:t>our </a:t>
            </a:r>
            <a:r>
              <a:rPr dirty="0"/>
              <a:t>virtues </a:t>
            </a:r>
            <a:r>
              <a:rPr spc="35" dirty="0"/>
              <a:t>and  </a:t>
            </a:r>
            <a:r>
              <a:rPr spc="10" dirty="0"/>
              <a:t>chastising </a:t>
            </a:r>
            <a:r>
              <a:rPr spc="5" dirty="0"/>
              <a:t>us </a:t>
            </a:r>
            <a:r>
              <a:rPr dirty="0"/>
              <a:t>for </a:t>
            </a:r>
            <a:r>
              <a:rPr spc="25" dirty="0"/>
              <a:t>our</a:t>
            </a:r>
            <a:r>
              <a:rPr spc="-220" dirty="0"/>
              <a:t> </a:t>
            </a:r>
            <a:r>
              <a:rPr dirty="0"/>
              <a:t>failings.</a:t>
            </a:r>
          </a:p>
          <a:p>
            <a:pPr marL="4360545" marR="327660">
              <a:lnSpc>
                <a:spcPct val="108300"/>
              </a:lnSpc>
              <a:spcBef>
                <a:spcPts val="500"/>
              </a:spcBef>
            </a:pPr>
            <a:r>
              <a:rPr i="1" spc="40" dirty="0">
                <a:latin typeface="Helvetica Neue"/>
                <a:cs typeface="Helvetica Neue"/>
              </a:rPr>
              <a:t>Serve </a:t>
            </a:r>
            <a:r>
              <a:rPr i="1" spc="50" dirty="0">
                <a:latin typeface="Helvetica Neue"/>
                <a:cs typeface="Helvetica Neue"/>
              </a:rPr>
              <a:t>others </a:t>
            </a:r>
            <a:r>
              <a:rPr spc="-135" dirty="0"/>
              <a:t>— </a:t>
            </a:r>
            <a:r>
              <a:rPr spc="20" dirty="0"/>
              <a:t>Humility </a:t>
            </a:r>
            <a:r>
              <a:rPr dirty="0"/>
              <a:t>is </a:t>
            </a:r>
            <a:r>
              <a:rPr spc="5" dirty="0"/>
              <a:t>not </a:t>
            </a:r>
            <a:r>
              <a:rPr spc="-20" dirty="0"/>
              <a:t>just </a:t>
            </a:r>
            <a:r>
              <a:rPr spc="15" dirty="0"/>
              <a:t>about </a:t>
            </a:r>
            <a:r>
              <a:rPr spc="20" dirty="0"/>
              <a:t>agreeing </a:t>
            </a:r>
            <a:r>
              <a:rPr spc="-15" dirty="0"/>
              <a:t>to </a:t>
            </a:r>
            <a:r>
              <a:rPr spc="25" dirty="0"/>
              <a:t>an  idea</a:t>
            </a:r>
            <a:r>
              <a:rPr spc="-40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spc="45" dirty="0"/>
              <a:t>who</a:t>
            </a:r>
            <a:r>
              <a:rPr spc="-40" dirty="0"/>
              <a:t> </a:t>
            </a:r>
            <a:r>
              <a:rPr spc="30" dirty="0"/>
              <a:t>we</a:t>
            </a:r>
            <a:r>
              <a:rPr spc="-40" dirty="0"/>
              <a:t> </a:t>
            </a:r>
            <a:r>
              <a:rPr spc="-20" dirty="0"/>
              <a:t>are,</a:t>
            </a:r>
            <a:r>
              <a:rPr spc="-40" dirty="0"/>
              <a:t> </a:t>
            </a:r>
            <a:r>
              <a:rPr spc="10" dirty="0"/>
              <a:t>but</a:t>
            </a:r>
            <a:r>
              <a:rPr spc="-40" dirty="0"/>
              <a:t> </a:t>
            </a:r>
            <a:r>
              <a:rPr dirty="0"/>
              <a:t>rather</a:t>
            </a:r>
            <a:r>
              <a:rPr spc="-40" dirty="0"/>
              <a:t> </a:t>
            </a:r>
            <a:r>
              <a:rPr spc="-15" dirty="0"/>
              <a:t>it</a:t>
            </a:r>
            <a:r>
              <a:rPr spc="-40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spc="20" dirty="0"/>
              <a:t>self-knowledge</a:t>
            </a:r>
            <a:r>
              <a:rPr spc="-40" dirty="0"/>
              <a:t> </a:t>
            </a:r>
            <a:r>
              <a:rPr spc="30" dirty="0"/>
              <a:t>gained</a:t>
            </a:r>
          </a:p>
          <a:p>
            <a:pPr marL="4360545" marR="129539">
              <a:lnSpc>
                <a:spcPct val="108300"/>
              </a:lnSpc>
            </a:pPr>
            <a:r>
              <a:rPr spc="15" dirty="0"/>
              <a:t>through</a:t>
            </a:r>
            <a:r>
              <a:rPr spc="-35" dirty="0"/>
              <a:t> </a:t>
            </a:r>
            <a:r>
              <a:rPr spc="5" dirty="0"/>
              <a:t>experience.</a:t>
            </a:r>
            <a:r>
              <a:rPr spc="-35" dirty="0"/>
              <a:t> </a:t>
            </a:r>
            <a:r>
              <a:rPr spc="5" dirty="0"/>
              <a:t>The</a:t>
            </a:r>
            <a:r>
              <a:rPr spc="-35" dirty="0"/>
              <a:t> </a:t>
            </a:r>
            <a:r>
              <a:rPr spc="-10" dirty="0"/>
              <a:t>surest</a:t>
            </a:r>
            <a:r>
              <a:rPr spc="-35" dirty="0"/>
              <a:t> </a:t>
            </a:r>
            <a:r>
              <a:rPr spc="20" dirty="0"/>
              <a:t>way</a:t>
            </a:r>
            <a:r>
              <a:rPr spc="-35" dirty="0"/>
              <a:t> </a:t>
            </a:r>
            <a:r>
              <a:rPr spc="-15" dirty="0"/>
              <a:t>to</a:t>
            </a:r>
            <a:r>
              <a:rPr spc="-35" dirty="0"/>
              <a:t> </a:t>
            </a:r>
            <a:r>
              <a:rPr spc="25" dirty="0"/>
              <a:t>gain</a:t>
            </a:r>
            <a:r>
              <a:rPr spc="-35" dirty="0"/>
              <a:t> </a:t>
            </a:r>
            <a:r>
              <a:rPr spc="15" dirty="0"/>
              <a:t>such</a:t>
            </a:r>
            <a:r>
              <a:rPr spc="-35" dirty="0"/>
              <a:t> </a:t>
            </a:r>
            <a:r>
              <a:rPr spc="10" dirty="0"/>
              <a:t>experiential  </a:t>
            </a:r>
            <a:r>
              <a:rPr spc="30" dirty="0"/>
              <a:t>knowledge</a:t>
            </a:r>
            <a:r>
              <a:rPr spc="-40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spc="20" dirty="0"/>
              <a:t>by</a:t>
            </a:r>
            <a:r>
              <a:rPr spc="-40" dirty="0"/>
              <a:t> </a:t>
            </a:r>
            <a:r>
              <a:rPr spc="15" dirty="0"/>
              <a:t>serving</a:t>
            </a:r>
            <a:r>
              <a:rPr spc="-40" dirty="0"/>
              <a:t> </a:t>
            </a:r>
            <a:r>
              <a:rPr spc="5" dirty="0"/>
              <a:t>others</a:t>
            </a:r>
            <a:r>
              <a:rPr spc="-40" dirty="0"/>
              <a:t> </a:t>
            </a:r>
            <a:r>
              <a:rPr spc="-10" dirty="0"/>
              <a:t>(see</a:t>
            </a:r>
            <a:r>
              <a:rPr spc="-40" dirty="0"/>
              <a:t> </a:t>
            </a:r>
            <a:r>
              <a:rPr spc="20" dirty="0"/>
              <a:t>Galatians</a:t>
            </a:r>
            <a:r>
              <a:rPr spc="-40" dirty="0"/>
              <a:t> </a:t>
            </a:r>
            <a:r>
              <a:rPr spc="-105" dirty="0"/>
              <a:t>5:13).</a:t>
            </a:r>
            <a:r>
              <a:rPr spc="-40" dirty="0"/>
              <a:t> </a:t>
            </a:r>
            <a:r>
              <a:rPr spc="20" dirty="0"/>
              <a:t>Through  </a:t>
            </a:r>
            <a:r>
              <a:rPr spc="-5" dirty="0"/>
              <a:t>service, </a:t>
            </a:r>
            <a:r>
              <a:rPr spc="30" dirty="0"/>
              <a:t>we </a:t>
            </a:r>
            <a:r>
              <a:rPr spc="15" dirty="0"/>
              <a:t>learn </a:t>
            </a:r>
            <a:r>
              <a:rPr spc="-15" dirty="0"/>
              <a:t>that </a:t>
            </a:r>
            <a:r>
              <a:rPr spc="25" dirty="0"/>
              <a:t>our </a:t>
            </a:r>
            <a:r>
              <a:rPr spc="35" dirty="0"/>
              <a:t>God-given </a:t>
            </a:r>
            <a:r>
              <a:rPr spc="-5" dirty="0"/>
              <a:t>talents </a:t>
            </a:r>
            <a:r>
              <a:rPr spc="35" dirty="0"/>
              <a:t>and </a:t>
            </a:r>
            <a:r>
              <a:rPr spc="5" dirty="0"/>
              <a:t>abilities  </a:t>
            </a:r>
            <a:r>
              <a:rPr spc="20" dirty="0"/>
              <a:t>make</a:t>
            </a:r>
            <a:r>
              <a:rPr spc="-35" dirty="0"/>
              <a:t> </a:t>
            </a:r>
            <a:r>
              <a:rPr spc="5" dirty="0"/>
              <a:t>us</a:t>
            </a:r>
            <a:r>
              <a:rPr spc="-35" dirty="0"/>
              <a:t> </a:t>
            </a:r>
            <a:r>
              <a:rPr spc="-10" dirty="0"/>
              <a:t>different,</a:t>
            </a:r>
            <a:r>
              <a:rPr spc="-35" dirty="0"/>
              <a:t> </a:t>
            </a:r>
            <a:r>
              <a:rPr spc="10" dirty="0"/>
              <a:t>but</a:t>
            </a:r>
            <a:r>
              <a:rPr spc="-35" dirty="0"/>
              <a:t> </a:t>
            </a:r>
            <a:r>
              <a:rPr spc="5" dirty="0"/>
              <a:t>not</a:t>
            </a:r>
            <a:r>
              <a:rPr spc="-35" dirty="0"/>
              <a:t> </a:t>
            </a:r>
            <a:r>
              <a:rPr spc="-30" dirty="0"/>
              <a:t>better,</a:t>
            </a:r>
            <a:r>
              <a:rPr spc="-35" dirty="0"/>
              <a:t> </a:t>
            </a:r>
            <a:r>
              <a:rPr spc="5" dirty="0"/>
              <a:t>than</a:t>
            </a:r>
            <a:r>
              <a:rPr spc="-35" dirty="0"/>
              <a:t> </a:t>
            </a:r>
            <a:r>
              <a:rPr spc="25" dirty="0"/>
              <a:t>our</a:t>
            </a:r>
            <a:r>
              <a:rPr spc="-35" dirty="0"/>
              <a:t> </a:t>
            </a:r>
            <a:r>
              <a:rPr spc="5" dirty="0"/>
              <a:t>neighbor.</a:t>
            </a:r>
          </a:p>
          <a:p>
            <a:pPr marL="4360545" marR="195580">
              <a:lnSpc>
                <a:spcPct val="108300"/>
              </a:lnSpc>
              <a:spcBef>
                <a:spcPts val="500"/>
              </a:spcBef>
            </a:pPr>
            <a:r>
              <a:rPr spc="60" dirty="0"/>
              <a:t>PRACTICAL</a:t>
            </a:r>
            <a:r>
              <a:rPr spc="-35" dirty="0"/>
              <a:t> </a:t>
            </a:r>
            <a:r>
              <a:rPr spc="15" dirty="0"/>
              <a:t>TAKEAWAY:</a:t>
            </a:r>
            <a:r>
              <a:rPr spc="-35" dirty="0"/>
              <a:t> </a:t>
            </a:r>
            <a:r>
              <a:rPr spc="35" dirty="0"/>
              <a:t>Humility</a:t>
            </a:r>
            <a:r>
              <a:rPr spc="-35" dirty="0"/>
              <a:t> </a:t>
            </a:r>
            <a:r>
              <a:rPr spc="20" dirty="0"/>
              <a:t>is</a:t>
            </a:r>
            <a:r>
              <a:rPr spc="-35" dirty="0"/>
              <a:t> </a:t>
            </a:r>
            <a:r>
              <a:rPr spc="30" dirty="0"/>
              <a:t>a</a:t>
            </a:r>
            <a:r>
              <a:rPr spc="-35" dirty="0"/>
              <a:t> </a:t>
            </a:r>
            <a:r>
              <a:rPr spc="20" dirty="0"/>
              <a:t>virtue</a:t>
            </a:r>
            <a:r>
              <a:rPr spc="-35" dirty="0"/>
              <a:t> </a:t>
            </a:r>
            <a:r>
              <a:rPr spc="40" dirty="0"/>
              <a:t>developed</a:t>
            </a:r>
            <a:r>
              <a:rPr spc="-35" dirty="0"/>
              <a:t> </a:t>
            </a:r>
            <a:r>
              <a:rPr spc="25" dirty="0"/>
              <a:t>by  </a:t>
            </a:r>
            <a:r>
              <a:rPr spc="15" dirty="0"/>
              <a:t>constantly</a:t>
            </a:r>
            <a:r>
              <a:rPr spc="-40" dirty="0"/>
              <a:t> </a:t>
            </a:r>
            <a:r>
              <a:rPr spc="30" dirty="0"/>
              <a:t>seeking</a:t>
            </a:r>
            <a:r>
              <a:rPr spc="-40" dirty="0"/>
              <a:t> </a:t>
            </a:r>
            <a:r>
              <a:rPr dirty="0"/>
              <a:t>to</a:t>
            </a:r>
            <a:r>
              <a:rPr spc="-40" dirty="0"/>
              <a:t> </a:t>
            </a:r>
            <a:r>
              <a:rPr spc="15" dirty="0"/>
              <a:t>see</a:t>
            </a:r>
            <a:r>
              <a:rPr spc="-40" dirty="0"/>
              <a:t> </a:t>
            </a:r>
            <a:r>
              <a:rPr spc="20" dirty="0"/>
              <a:t>ourselves</a:t>
            </a:r>
            <a:r>
              <a:rPr spc="-40" dirty="0"/>
              <a:t> </a:t>
            </a:r>
            <a:r>
              <a:rPr spc="10" dirty="0"/>
              <a:t>as</a:t>
            </a:r>
            <a:r>
              <a:rPr spc="-40" dirty="0"/>
              <a:t> </a:t>
            </a:r>
            <a:r>
              <a:rPr spc="75" dirty="0"/>
              <a:t>God</a:t>
            </a:r>
            <a:r>
              <a:rPr spc="-40" dirty="0"/>
              <a:t> </a:t>
            </a:r>
            <a:r>
              <a:rPr spc="5" dirty="0"/>
              <a:t>sees</a:t>
            </a:r>
            <a:r>
              <a:rPr spc="-40" dirty="0"/>
              <a:t> </a:t>
            </a:r>
            <a:r>
              <a:rPr spc="-5" dirty="0"/>
              <a:t>us.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60400" y="1756085"/>
            <a:ext cx="5733415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370" dirty="0">
                <a:solidFill>
                  <a:srgbClr val="64ADB7"/>
                </a:solidFill>
                <a:latin typeface="Geneva"/>
                <a:cs typeface="Geneva"/>
              </a:rPr>
              <a:t>How  </a:t>
            </a:r>
            <a:r>
              <a:rPr sz="2100" spc="-345" dirty="0">
                <a:solidFill>
                  <a:srgbClr val="64ADB7"/>
                </a:solidFill>
                <a:latin typeface="Geneva"/>
                <a:cs typeface="Geneva"/>
              </a:rPr>
              <a:t>to  </a:t>
            </a:r>
            <a:r>
              <a:rPr sz="2100" spc="-250" dirty="0">
                <a:solidFill>
                  <a:srgbClr val="64ADB7"/>
                </a:solidFill>
                <a:latin typeface="Geneva"/>
                <a:cs typeface="Geneva"/>
              </a:rPr>
              <a:t>Develop  </a:t>
            </a:r>
            <a:r>
              <a:rPr sz="2100" spc="-165" dirty="0">
                <a:solidFill>
                  <a:srgbClr val="64ADB7"/>
                </a:solidFill>
                <a:latin typeface="Geneva"/>
                <a:cs typeface="Geneva"/>
              </a:rPr>
              <a:t>Humility. </a:t>
            </a:r>
            <a:r>
              <a:rPr sz="2100" b="1" spc="-165" dirty="0">
                <a:solidFill>
                  <a:srgbClr val="64ADB7"/>
                </a:solidFill>
                <a:latin typeface="Helvetica"/>
                <a:cs typeface="Helvetica"/>
              </a:rPr>
              <a:t>Habit:  </a:t>
            </a:r>
            <a:r>
              <a:rPr sz="2100" b="1" spc="-140" dirty="0">
                <a:solidFill>
                  <a:srgbClr val="64ADB7"/>
                </a:solidFill>
                <a:latin typeface="Helvetica"/>
                <a:cs typeface="Helvetica"/>
              </a:rPr>
              <a:t>Character</a:t>
            </a:r>
            <a:r>
              <a:rPr sz="2100" b="1" spc="-155" dirty="0">
                <a:solidFill>
                  <a:srgbClr val="64ADB7"/>
                </a:solidFill>
                <a:latin typeface="Helvetica"/>
                <a:cs typeface="Helvetica"/>
              </a:rPr>
              <a:t> </a:t>
            </a:r>
            <a:r>
              <a:rPr sz="2100" b="1" spc="-165" dirty="0">
                <a:solidFill>
                  <a:srgbClr val="64ADB7"/>
                </a:solidFill>
                <a:latin typeface="Helvetica"/>
                <a:cs typeface="Helvetica"/>
              </a:rPr>
              <a:t>Formation</a:t>
            </a:r>
            <a:endParaRPr sz="2100">
              <a:latin typeface="Helvetica"/>
              <a:cs typeface="Helvetic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0579" y="505861"/>
            <a:ext cx="5114925" cy="832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3700"/>
              </a:lnSpc>
            </a:pPr>
            <a:r>
              <a:rPr sz="1100" i="1" spc="50" dirty="0">
                <a:solidFill>
                  <a:srgbClr val="64ADB7"/>
                </a:solidFill>
                <a:latin typeface="Helvetica Neue"/>
                <a:cs typeface="Helvetica Neue"/>
              </a:rPr>
              <a:t>if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80" dirty="0">
                <a:solidFill>
                  <a:srgbClr val="64ADB7"/>
                </a:solidFill>
                <a:latin typeface="Helvetica Neue"/>
                <a:cs typeface="Helvetica Neue"/>
              </a:rPr>
              <a:t>my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35" dirty="0">
                <a:solidFill>
                  <a:srgbClr val="64ADB7"/>
                </a:solidFill>
                <a:latin typeface="Helvetica Neue"/>
                <a:cs typeface="Helvetica Neue"/>
              </a:rPr>
              <a:t>people,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70" dirty="0">
                <a:solidFill>
                  <a:srgbClr val="64ADB7"/>
                </a:solidFill>
                <a:latin typeface="Helvetica Neue"/>
                <a:cs typeface="Helvetica Neue"/>
              </a:rPr>
              <a:t>who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55" dirty="0">
                <a:solidFill>
                  <a:srgbClr val="64ADB7"/>
                </a:solidFill>
                <a:latin typeface="Helvetica Neue"/>
                <a:cs typeface="Helvetica Neue"/>
              </a:rPr>
              <a:t>are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40" dirty="0">
                <a:solidFill>
                  <a:srgbClr val="64ADB7"/>
                </a:solidFill>
                <a:latin typeface="Helvetica Neue"/>
                <a:cs typeface="Helvetica Neue"/>
              </a:rPr>
              <a:t>called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70" dirty="0">
                <a:solidFill>
                  <a:srgbClr val="64ADB7"/>
                </a:solidFill>
                <a:latin typeface="Helvetica Neue"/>
                <a:cs typeface="Helvetica Neue"/>
              </a:rPr>
              <a:t>by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80" dirty="0">
                <a:solidFill>
                  <a:srgbClr val="64ADB7"/>
                </a:solidFill>
                <a:latin typeface="Helvetica Neue"/>
                <a:cs typeface="Helvetica Neue"/>
              </a:rPr>
              <a:t>my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40" dirty="0">
                <a:solidFill>
                  <a:srgbClr val="64ADB7"/>
                </a:solidFill>
                <a:latin typeface="Helvetica Neue"/>
                <a:cs typeface="Helvetica Neue"/>
              </a:rPr>
              <a:t>name,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45" dirty="0">
                <a:solidFill>
                  <a:srgbClr val="64ADB7"/>
                </a:solidFill>
                <a:latin typeface="Helvetica Neue"/>
                <a:cs typeface="Helvetica Neue"/>
              </a:rPr>
              <a:t>will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humble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50" dirty="0">
                <a:solidFill>
                  <a:srgbClr val="64ADB7"/>
                </a:solidFill>
                <a:latin typeface="Helvetica Neue"/>
                <a:cs typeface="Helvetica Neue"/>
              </a:rPr>
              <a:t>themselves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and</a:t>
            </a:r>
            <a:r>
              <a:rPr sz="1100" i="1" spc="20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55" dirty="0">
                <a:solidFill>
                  <a:srgbClr val="64ADB7"/>
                </a:solidFill>
                <a:latin typeface="Helvetica Neue"/>
                <a:cs typeface="Helvetica Neue"/>
              </a:rPr>
              <a:t>pray 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and </a:t>
            </a:r>
            <a:r>
              <a:rPr sz="1100" i="1" spc="50" dirty="0">
                <a:solidFill>
                  <a:srgbClr val="64ADB7"/>
                </a:solidFill>
                <a:latin typeface="Helvetica Neue"/>
                <a:cs typeface="Helvetica Neue"/>
              </a:rPr>
              <a:t>seek </a:t>
            </a:r>
            <a:r>
              <a:rPr sz="1100" i="1" spc="80" dirty="0">
                <a:solidFill>
                  <a:srgbClr val="64ADB7"/>
                </a:solidFill>
                <a:latin typeface="Helvetica Neue"/>
                <a:cs typeface="Helvetica Neue"/>
              </a:rPr>
              <a:t>my </a:t>
            </a:r>
            <a:r>
              <a:rPr sz="1100" i="1" spc="40" dirty="0">
                <a:solidFill>
                  <a:srgbClr val="64ADB7"/>
                </a:solidFill>
                <a:latin typeface="Helvetica Neue"/>
                <a:cs typeface="Helvetica Neue"/>
              </a:rPr>
              <a:t>face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and </a:t>
            </a:r>
            <a:r>
              <a:rPr sz="1100" i="1" spc="65" dirty="0">
                <a:solidFill>
                  <a:srgbClr val="64ADB7"/>
                </a:solidFill>
                <a:latin typeface="Helvetica Neue"/>
                <a:cs typeface="Helvetica Neue"/>
              </a:rPr>
              <a:t>turn </a:t>
            </a:r>
            <a:r>
              <a:rPr sz="1100" i="1" spc="75" dirty="0">
                <a:solidFill>
                  <a:srgbClr val="64ADB7"/>
                </a:solidFill>
                <a:latin typeface="Helvetica Neue"/>
                <a:cs typeface="Helvetica Neue"/>
              </a:rPr>
              <a:t>from </a:t>
            </a:r>
            <a:r>
              <a:rPr sz="1100" i="1" spc="55" dirty="0">
                <a:solidFill>
                  <a:srgbClr val="64ADB7"/>
                </a:solidFill>
                <a:latin typeface="Helvetica Neue"/>
                <a:cs typeface="Helvetica Neue"/>
              </a:rPr>
              <a:t>their </a:t>
            </a:r>
            <a:r>
              <a:rPr sz="1100" i="1" spc="50" dirty="0">
                <a:solidFill>
                  <a:srgbClr val="64ADB7"/>
                </a:solidFill>
                <a:latin typeface="Helvetica Neue"/>
                <a:cs typeface="Helvetica Neue"/>
              </a:rPr>
              <a:t>wicked </a:t>
            </a:r>
            <a:r>
              <a:rPr sz="1100" i="1" spc="25" dirty="0">
                <a:solidFill>
                  <a:srgbClr val="64ADB7"/>
                </a:solidFill>
                <a:latin typeface="Helvetica Neue"/>
                <a:cs typeface="Helvetica Neue"/>
              </a:rPr>
              <a:t>ways,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then </a:t>
            </a:r>
            <a:r>
              <a:rPr sz="1100" i="1" spc="15" dirty="0">
                <a:solidFill>
                  <a:srgbClr val="64ADB7"/>
                </a:solidFill>
                <a:latin typeface="Helvetica Neue"/>
                <a:cs typeface="Helvetica Neue"/>
              </a:rPr>
              <a:t>I </a:t>
            </a:r>
            <a:r>
              <a:rPr sz="1100" i="1" spc="45" dirty="0">
                <a:solidFill>
                  <a:srgbClr val="64ADB7"/>
                </a:solidFill>
                <a:latin typeface="Helvetica Neue"/>
                <a:cs typeface="Helvetica Neue"/>
              </a:rPr>
              <a:t>will </a:t>
            </a:r>
            <a:r>
              <a:rPr sz="1100" i="1" spc="55" dirty="0">
                <a:solidFill>
                  <a:srgbClr val="64ADB7"/>
                </a:solidFill>
                <a:latin typeface="Helvetica Neue"/>
                <a:cs typeface="Helvetica Neue"/>
              </a:rPr>
              <a:t>hear </a:t>
            </a:r>
            <a:r>
              <a:rPr sz="1100" i="1" spc="75" dirty="0">
                <a:solidFill>
                  <a:srgbClr val="64ADB7"/>
                </a:solidFill>
                <a:latin typeface="Helvetica Neue"/>
                <a:cs typeface="Helvetica Neue"/>
              </a:rPr>
              <a:t>from  </a:t>
            </a:r>
            <a:r>
              <a:rPr sz="1100" i="1" spc="35" dirty="0">
                <a:solidFill>
                  <a:srgbClr val="64ADB7"/>
                </a:solidFill>
                <a:latin typeface="Helvetica Neue"/>
                <a:cs typeface="Helvetica Neue"/>
              </a:rPr>
              <a:t>heaven,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and </a:t>
            </a:r>
            <a:r>
              <a:rPr sz="1100" i="1" spc="15" dirty="0">
                <a:solidFill>
                  <a:srgbClr val="64ADB7"/>
                </a:solidFill>
                <a:latin typeface="Helvetica Neue"/>
                <a:cs typeface="Helvetica Neue"/>
              </a:rPr>
              <a:t>I </a:t>
            </a:r>
            <a:r>
              <a:rPr sz="1100" i="1" spc="45" dirty="0">
                <a:solidFill>
                  <a:srgbClr val="64ADB7"/>
                </a:solidFill>
                <a:latin typeface="Helvetica Neue"/>
                <a:cs typeface="Helvetica Neue"/>
              </a:rPr>
              <a:t>will </a:t>
            </a:r>
            <a:r>
              <a:rPr sz="1100" i="1" spc="55" dirty="0">
                <a:solidFill>
                  <a:srgbClr val="64ADB7"/>
                </a:solidFill>
                <a:latin typeface="Helvetica Neue"/>
                <a:cs typeface="Helvetica Neue"/>
              </a:rPr>
              <a:t>forgive their </a:t>
            </a:r>
            <a:r>
              <a:rPr sz="1100" i="1" spc="35" dirty="0">
                <a:solidFill>
                  <a:srgbClr val="64ADB7"/>
                </a:solidFill>
                <a:latin typeface="Helvetica Neue"/>
                <a:cs typeface="Helvetica Neue"/>
              </a:rPr>
              <a:t>sin </a:t>
            </a:r>
            <a:r>
              <a:rPr sz="1100" i="1" spc="60" dirty="0">
                <a:solidFill>
                  <a:srgbClr val="64ADB7"/>
                </a:solidFill>
                <a:latin typeface="Helvetica Neue"/>
                <a:cs typeface="Helvetica Neue"/>
              </a:rPr>
              <a:t>and</a:t>
            </a:r>
            <a:r>
              <a:rPr sz="1100" i="1" spc="-195" dirty="0">
                <a:solidFill>
                  <a:srgbClr val="64ADB7"/>
                </a:solidFill>
                <a:latin typeface="Helvetica Neue"/>
                <a:cs typeface="Helvetica Neue"/>
              </a:rPr>
              <a:t> </a:t>
            </a:r>
            <a:r>
              <a:rPr sz="1100" i="1" spc="45" dirty="0">
                <a:solidFill>
                  <a:srgbClr val="64ADB7"/>
                </a:solidFill>
                <a:latin typeface="Helvetica Neue"/>
                <a:cs typeface="Helvetica Neue"/>
              </a:rPr>
              <a:t>will heal </a:t>
            </a:r>
            <a:r>
              <a:rPr sz="1100" i="1" spc="55" dirty="0">
                <a:solidFill>
                  <a:srgbClr val="64ADB7"/>
                </a:solidFill>
                <a:latin typeface="Helvetica Neue"/>
                <a:cs typeface="Helvetica Neue"/>
              </a:rPr>
              <a:t>their </a:t>
            </a:r>
            <a:r>
              <a:rPr sz="1100" i="1" spc="30" dirty="0">
                <a:solidFill>
                  <a:srgbClr val="64ADB7"/>
                </a:solidFill>
                <a:latin typeface="Helvetica Neue"/>
                <a:cs typeface="Helvetica Neue"/>
              </a:rPr>
              <a:t>land.</a:t>
            </a:r>
            <a:endParaRPr sz="1100">
              <a:latin typeface="Helvetica Neue"/>
              <a:cs typeface="Helvetica Neue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100" b="1" spc="80" dirty="0">
                <a:solidFill>
                  <a:srgbClr val="64ADB7"/>
                </a:solidFill>
                <a:latin typeface="Helvetica"/>
                <a:cs typeface="Helvetica"/>
              </a:rPr>
              <a:t>2 </a:t>
            </a:r>
            <a:r>
              <a:rPr sz="1100" b="1" spc="120" dirty="0">
                <a:solidFill>
                  <a:srgbClr val="64ADB7"/>
                </a:solidFill>
                <a:latin typeface="Helvetica"/>
                <a:cs typeface="Helvetica"/>
              </a:rPr>
              <a:t>Chronicles</a:t>
            </a:r>
            <a:r>
              <a:rPr sz="1100" b="1" spc="350" dirty="0">
                <a:solidFill>
                  <a:srgbClr val="64ADB7"/>
                </a:solidFill>
                <a:latin typeface="Helvetica"/>
                <a:cs typeface="Helvetica"/>
              </a:rPr>
              <a:t> </a:t>
            </a:r>
            <a:r>
              <a:rPr sz="1100" b="1" spc="95" dirty="0">
                <a:solidFill>
                  <a:srgbClr val="64ADB7"/>
                </a:solidFill>
                <a:latin typeface="Helvetica"/>
                <a:cs typeface="Helvetica"/>
              </a:rPr>
              <a:t>7:14</a:t>
            </a:r>
            <a:r>
              <a:rPr sz="1100" b="1" spc="-195" dirty="0">
                <a:solidFill>
                  <a:srgbClr val="64ADB7"/>
                </a:solidFill>
                <a:latin typeface="Helvetica"/>
                <a:cs typeface="Helvetica"/>
              </a:rPr>
              <a:t> </a:t>
            </a:r>
            <a:endParaRPr sz="11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3769</Words>
  <Application>Microsoft Macintosh PowerPoint</Application>
  <PresentationFormat>On-screen Show (4:3)</PresentationFormat>
  <Paragraphs>168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Geneva</vt:lpstr>
      <vt:lpstr>Helvetica</vt:lpstr>
      <vt:lpstr>Helvetica Neue</vt:lpstr>
      <vt:lpstr>Lucida Grande</vt:lpstr>
      <vt:lpstr>Times</vt:lpstr>
      <vt:lpstr>Arial</vt:lpstr>
      <vt:lpstr>Office Theme</vt:lpstr>
      <vt:lpstr>PowerPoint Presentation</vt:lpstr>
      <vt:lpstr>LIFEHACKS: PRACTICAL  TIPS FOR  GODLY  HABITS  7-DAY PLAN</vt:lpstr>
      <vt:lpstr>Day 1</vt:lpstr>
      <vt:lpstr>Day 2</vt:lpstr>
      <vt:lpstr>Day 3</vt:lpstr>
      <vt:lpstr>PowerPoint Presentation</vt:lpstr>
      <vt:lpstr>Day 5</vt:lpstr>
      <vt:lpstr>Day 6</vt:lpstr>
      <vt:lpstr>Day 7</vt:lpstr>
      <vt:lpstr>Endnotes</vt:lpstr>
      <vt:lpstr>Take 20% Off Your Purchase of the NIV Lifehacks Bible when you use  Coupon Code: READ20</vt:lpstr>
      <vt:lpstr>Other Devotionals You May Enjoy: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Oosting, Victoria</cp:lastModifiedBy>
  <cp:revision>6</cp:revision>
  <dcterms:created xsi:type="dcterms:W3CDTF">2016-05-23T10:40:15Z</dcterms:created>
  <dcterms:modified xsi:type="dcterms:W3CDTF">2016-05-23T15:34:05Z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2016-05-19T00:00:00Z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2016-05-23T00:00:00Z</vt:filetime>
  </property>
</Properties>
</file>